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Helvetica Neue"/>
      <p:regular r:id="rId71"/>
      <p:bold r:id="rId72"/>
      <p:italic r:id="rId73"/>
      <p:boldItalic r:id="rId74"/>
    </p:embeddedFont>
    <p:embeddedFont>
      <p:font typeface="Cambria Math"/>
      <p:regular r:id="rId75"/>
    </p:embeddedFont>
    <p:embeddedFont>
      <p:font typeface="Century Gothic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04">
          <p15:clr>
            <a:srgbClr val="747775"/>
          </p15:clr>
        </p15:guide>
        <p15:guide id="2" orient="horz" pos="2916">
          <p15:clr>
            <a:srgbClr val="747775"/>
          </p15:clr>
        </p15:guide>
        <p15:guide id="3" pos="2835">
          <p15:clr>
            <a:srgbClr val="747775"/>
          </p15:clr>
        </p15:guide>
        <p15:guide id="4" pos="525">
          <p15:clr>
            <a:srgbClr val="747775"/>
          </p15:clr>
        </p15:guide>
        <p15:guide id="5" pos="22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0FA27C-723E-4419-A3DE-0C9713E2AD4F}">
  <a:tblStyle styleId="{060FA27C-723E-4419-A3DE-0C9713E2AD4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E99984-8BCE-4627-9D01-2578F5981CD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04" orient="horz"/>
        <p:guide pos="2916" orient="horz"/>
        <p:guide pos="2835"/>
        <p:guide pos="525"/>
        <p:guide pos="22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4.xml"/><Relationship Id="rId75" Type="http://schemas.openxmlformats.org/officeDocument/2006/relationships/font" Target="fonts/CambriaMath-regular.fntdata"/><Relationship Id="rId30" Type="http://schemas.openxmlformats.org/officeDocument/2006/relationships/slide" Target="slides/slide23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6.xml"/><Relationship Id="rId77" Type="http://schemas.openxmlformats.org/officeDocument/2006/relationships/font" Target="fonts/CenturyGothic-bold.fntdata"/><Relationship Id="rId32" Type="http://schemas.openxmlformats.org/officeDocument/2006/relationships/slide" Target="slides/slide25.xml"/><Relationship Id="rId76" Type="http://schemas.openxmlformats.org/officeDocument/2006/relationships/font" Target="fonts/CenturyGothic-regular.fntdata"/><Relationship Id="rId35" Type="http://schemas.openxmlformats.org/officeDocument/2006/relationships/slide" Target="slides/slide28.xml"/><Relationship Id="rId79" Type="http://schemas.openxmlformats.org/officeDocument/2006/relationships/font" Target="fonts/CenturyGothic-boldItalic.fntdata"/><Relationship Id="rId34" Type="http://schemas.openxmlformats.org/officeDocument/2006/relationships/slide" Target="slides/slide27.xml"/><Relationship Id="rId78" Type="http://schemas.openxmlformats.org/officeDocument/2006/relationships/font" Target="fonts/CenturyGothic-italic.fntdata"/><Relationship Id="rId71" Type="http://schemas.openxmlformats.org/officeDocument/2006/relationships/font" Target="fonts/HelveticaNeue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639216c3e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3639216c3e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639216c3e_0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3639216c3e_0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639216c3e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3639216c3e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bc85d5d0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5bc85d5d0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639216c3e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3639216c3e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bc85d5d0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5bc85d5d0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639216c3e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3639216c3e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da5c2e3f3_0_9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5da5c2e3f3_0_9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da5c2e3f3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da5c2e3f3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639216c3e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3639216c3e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d96cc6ab0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5d96cc6ab0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639216c3e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3639216c3e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d96cc6ab0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5d96cc6ab0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d96cc6ab0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5d96cc6ab0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d96cc6ab0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5d96cc6ab0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d96cc6ab0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5d96cc6ab0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d96cc6ab0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d96cc6ab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fbf126eb0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5fbf126eb0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d96cc6ab0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5d96cc6ab0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639216c3e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3639216c3e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d96cc6ab0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5d96cc6ab0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d96cc6ab0_0_6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35d96cc6ab0_0_6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b23239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fb232399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d96cc6ab0_0_6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5d96cc6ab0_0_6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d96cc6ab0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5d96cc6ab0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d96cc6ab0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5d96cc6ab0_0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d96cc6ab0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5d96cc6ab0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5da5c2e3f3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5da5c2e3f3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d96cc6ab0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5d96cc6ab0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da5c2e3f3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5da5c2e3f3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da5c2e3f3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5da5c2e3f3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da5c2e3f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35da5c2e3f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da5c2e3f3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5da5c2e3f3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639216c3e_0_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3639216c3e_0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da5c2e3f3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5da5c2e3f3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da5c2e3f3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5da5c2e3f3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5da5c2e3f3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5da5c2e3f3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5da5c2e3f3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5da5c2e3f3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5da5c2e3f3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5da5c2e3f3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5da5c2e3f3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35da5c2e3f3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da5c2e3f3_0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5da5c2e3f3_0_5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5d96cc6ab0_0_7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5d96cc6ab0_0_7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5da5c2e3f3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5da5c2e3f3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da5c2e3f3_0_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35da5c2e3f3_0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bf126eb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5fbf126eb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5da5c2e3f3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35da5c2e3f3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da5c2e3f3_0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35da5c2e3f3_0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da5c2e3f3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35da5c2e3f3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5fd94bd95a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35fd94bd95a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5da5c2e3f3_0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35da5c2e3f3_0_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5da5c2e3f3_0_7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35da5c2e3f3_0_7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5da5c2e3f3_0_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35da5c2e3f3_0_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5da5c2e3f3_0_7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35da5c2e3f3_0_7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5da5c2e3f3_0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35da5c2e3f3_0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5da5c2e3f3_0_8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35da5c2e3f3_0_8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639216c3e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3639216c3e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5da5c2e3f3_0_1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35da5c2e3f3_0_10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3639216c3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33639216c3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5fbf126eb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5fbf126eb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5fbf126eb0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35fbf126eb0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fbf126eb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5fbf126eb0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9216c3e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639216c3e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da5c2e3f3_0_9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5da5c2e3f3_0_9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56484" y="157757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56484" y="3694883"/>
            <a:ext cx="4560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356484" y="4119064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1">
  <p:cSld name="Title Slid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56484" y="157757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56484" y="3694883"/>
            <a:ext cx="4560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356484" y="4119064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2">
  <p:cSld name="Title Slide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ctrTitle"/>
          </p:nvPr>
        </p:nvSpPr>
        <p:spPr>
          <a:xfrm>
            <a:off x="356484" y="157757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56484" y="3694883"/>
            <a:ext cx="4560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56484" y="4119064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84" y="288901"/>
            <a:ext cx="1897125" cy="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56484" y="189761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56484" y="3694883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360132" y="1515978"/>
            <a:ext cx="84273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60132" y="1515978"/>
            <a:ext cx="40500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737515" y="1515978"/>
            <a:ext cx="40500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 1">
  <p:cSld name="Section Head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56484" y="189761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56484" y="3694883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 1">
  <p:cSld name="Title and Content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type="title"/>
          </p:nvPr>
        </p:nvSpPr>
        <p:spPr>
          <a:xfrm>
            <a:off x="356484" y="713290"/>
            <a:ext cx="5838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 2">
  <p:cSld name="Title and Content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356483" y="713290"/>
            <a:ext cx="5838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56484" y="1515978"/>
            <a:ext cx="58386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pink">
  <p:cSld name="Closing Slide pi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56484" y="1996440"/>
            <a:ext cx="3209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56484" y="2708910"/>
            <a:ext cx="32097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" name="Google Shape;115;p24"/>
          <p:cNvGrpSpPr/>
          <p:nvPr/>
        </p:nvGrpSpPr>
        <p:grpSpPr>
          <a:xfrm rot="9000211">
            <a:off x="3345782" y="-2531141"/>
            <a:ext cx="9307334" cy="8140160"/>
            <a:chOff x="-3145537" y="-4405255"/>
            <a:chExt cx="9523480" cy="8329200"/>
          </a:xfrm>
        </p:grpSpPr>
        <p:sp>
          <p:nvSpPr>
            <p:cNvPr id="116" name="Google Shape;116;p24"/>
            <p:cNvSpPr/>
            <p:nvPr/>
          </p:nvSpPr>
          <p:spPr>
            <a:xfrm rot="3939974">
              <a:off x="-2152161" y="-3367708"/>
              <a:ext cx="6313047" cy="6254105"/>
            </a:xfrm>
            <a:prstGeom prst="ellipse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 rot="3939984">
              <a:off x="2513681" y="-2391727"/>
              <a:ext cx="3338924" cy="3307641"/>
            </a:xfrm>
            <a:prstGeom prst="ellipse">
              <a:avLst/>
            </a:prstGeom>
            <a:noFill/>
            <a:ln cap="flat" cmpd="sng" w="635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blue">
  <p:cSld name="Closing Slide blu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356484" y="1996440"/>
            <a:ext cx="3209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56484" y="2708910"/>
            <a:ext cx="32097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" name="Google Shape;123;p25"/>
          <p:cNvGrpSpPr/>
          <p:nvPr/>
        </p:nvGrpSpPr>
        <p:grpSpPr>
          <a:xfrm rot="9000211">
            <a:off x="3345782" y="-2531141"/>
            <a:ext cx="9307334" cy="8140160"/>
            <a:chOff x="-3145537" y="-4405255"/>
            <a:chExt cx="9523480" cy="8329200"/>
          </a:xfrm>
        </p:grpSpPr>
        <p:sp>
          <p:nvSpPr>
            <p:cNvPr id="124" name="Google Shape;124;p25"/>
            <p:cNvSpPr/>
            <p:nvPr/>
          </p:nvSpPr>
          <p:spPr>
            <a:xfrm rot="3939974">
              <a:off x="-2152161" y="-3367708"/>
              <a:ext cx="6313047" cy="6254105"/>
            </a:xfrm>
            <a:prstGeom prst="ellipse">
              <a:avLst/>
            </a:prstGeom>
            <a:noFill/>
            <a:ln cap="flat" cmpd="sng" w="635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5"/>
            <p:cNvSpPr/>
            <p:nvPr/>
          </p:nvSpPr>
          <p:spPr>
            <a:xfrm rot="3939984">
              <a:off x="2513681" y="-2391727"/>
              <a:ext cx="3338924" cy="3307641"/>
            </a:xfrm>
            <a:prstGeom prst="ellipse">
              <a:avLst/>
            </a:prstGeom>
            <a:noFill/>
            <a:ln cap="flat" cmpd="sng" w="635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en">
  <p:cSld name="Closing Slide gree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56484" y="1996440"/>
            <a:ext cx="3209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56484" y="2708910"/>
            <a:ext cx="32097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" name="Google Shape;131;p26"/>
          <p:cNvGrpSpPr/>
          <p:nvPr/>
        </p:nvGrpSpPr>
        <p:grpSpPr>
          <a:xfrm rot="9000211">
            <a:off x="3345782" y="-2531141"/>
            <a:ext cx="9307334" cy="8140160"/>
            <a:chOff x="-3145537" y="-4405255"/>
            <a:chExt cx="9523480" cy="8329200"/>
          </a:xfrm>
        </p:grpSpPr>
        <p:sp>
          <p:nvSpPr>
            <p:cNvPr id="132" name="Google Shape;132;p26"/>
            <p:cNvSpPr/>
            <p:nvPr/>
          </p:nvSpPr>
          <p:spPr>
            <a:xfrm rot="3939974">
              <a:off x="-2152161" y="-3367708"/>
              <a:ext cx="6313047" cy="6254105"/>
            </a:xfrm>
            <a:prstGeom prst="ellipse">
              <a:avLst/>
            </a:prstGeom>
            <a:noFill/>
            <a:ln cap="flat" cmpd="sng" w="635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rot="3939984">
              <a:off x="2513681" y="-2391727"/>
              <a:ext cx="3338924" cy="3307641"/>
            </a:xfrm>
            <a:prstGeom prst="ellipse">
              <a:avLst/>
            </a:prstGeom>
            <a:noFill/>
            <a:ln cap="flat" cmpd="sng" w="635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Twentieth Century"/>
              <a:buNone/>
              <a:defRPr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84" y="157757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56484" y="3694883"/>
            <a:ext cx="4560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2" type="body"/>
          </p:nvPr>
        </p:nvSpPr>
        <p:spPr>
          <a:xfrm>
            <a:off x="356484" y="4119064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84" y="288901"/>
            <a:ext cx="1897125" cy="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60132" y="1515978"/>
            <a:ext cx="84273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360132" y="1515978"/>
            <a:ext cx="40500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2" type="body"/>
          </p:nvPr>
        </p:nvSpPr>
        <p:spPr>
          <a:xfrm>
            <a:off x="4737515" y="1515978"/>
            <a:ext cx="40500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356484" y="1897618"/>
            <a:ext cx="456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356484" y="3694883"/>
            <a:ext cx="456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60132" y="1515978"/>
            <a:ext cx="84273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67500">
            <a:norm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356483" y="7132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10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mabrowser.org/oma/home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hyperlink" Target="https://omabrowser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hyperlink" Target="https://omabrowser.or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DessimozLab/omam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hyperlink" Target="https://github.com/DessimozLab/omamer" TargetMode="External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jpg"/><Relationship Id="rId4" Type="http://schemas.openxmlformats.org/officeDocument/2006/relationships/image" Target="../media/image51.jpg"/><Relationship Id="rId5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3.jpg"/><Relationship Id="rId5" Type="http://schemas.openxmlformats.org/officeDocument/2006/relationships/image" Target="../media/image6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Relationship Id="rId4" Type="http://schemas.openxmlformats.org/officeDocument/2006/relationships/image" Target="../media/image60.png"/><Relationship Id="rId5" Type="http://schemas.openxmlformats.org/officeDocument/2006/relationships/image" Target="../media/image63.jpg"/><Relationship Id="rId6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jpg"/><Relationship Id="rId4" Type="http://schemas.openxmlformats.org/officeDocument/2006/relationships/image" Target="../media/image61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DessimozLab/fastoma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77.png"/><Relationship Id="rId5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Relationship Id="rId4" Type="http://schemas.openxmlformats.org/officeDocument/2006/relationships/image" Target="../media/image88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omark.omabrowser.org/" TargetMode="External"/><Relationship Id="rId4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27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3.png"/><Relationship Id="rId8" Type="http://schemas.openxmlformats.org/officeDocument/2006/relationships/image" Target="../media/image55.png"/><Relationship Id="rId11" Type="http://schemas.openxmlformats.org/officeDocument/2006/relationships/image" Target="../media/image94.png"/><Relationship Id="rId10" Type="http://schemas.openxmlformats.org/officeDocument/2006/relationships/image" Target="../media/image90.png"/><Relationship Id="rId12" Type="http://schemas.openxmlformats.org/officeDocument/2006/relationships/image" Target="../media/image9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DessimozLab/omam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ctrTitle"/>
          </p:nvPr>
        </p:nvSpPr>
        <p:spPr>
          <a:xfrm>
            <a:off x="356475" y="1577575"/>
            <a:ext cx="634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fr"/>
              <a:t>Protein k-mers for protein family assignment and downstream applications</a:t>
            </a:r>
            <a:endParaRPr/>
          </a:p>
        </p:txBody>
      </p:sp>
      <p:sp>
        <p:nvSpPr>
          <p:cNvPr id="184" name="Google Shape;184;p3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56475" y="3694872"/>
            <a:ext cx="45606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68575" spcFirstLastPara="1" rIns="68575" wrap="square" tIns="0">
            <a:normAutofit lnSpcReduction="10000"/>
          </a:bodyPr>
          <a:lstStyle/>
          <a:p>
            <a:pPr indent="-13970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fr"/>
              <a:t>Dr Yannis Nevers</a:t>
            </a:r>
            <a:endParaRPr b="1"/>
          </a:p>
          <a:p>
            <a:pPr indent="-13970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"/>
              <a:t>ICube laboratory - CSTB team</a:t>
            </a:r>
            <a:endParaRPr/>
          </a:p>
          <a:p>
            <a:pPr indent="-13970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"/>
              <a:t>Université de Strasbourg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Protein k-mer frequencies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44"/>
          <p:cNvSpPr txBox="1"/>
          <p:nvPr>
            <p:ph idx="10" type="dt"/>
          </p:nvPr>
        </p:nvSpPr>
        <p:spPr>
          <a:xfrm>
            <a:off x="359339" y="47169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306" name="Google Shape;306;p44"/>
          <p:cNvSpPr txBox="1"/>
          <p:nvPr>
            <p:ph idx="11" type="ftr"/>
          </p:nvPr>
        </p:nvSpPr>
        <p:spPr>
          <a:xfrm>
            <a:off x="2703635" y="47169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307" name="Google Shape;307;p44"/>
          <p:cNvSpPr txBox="1"/>
          <p:nvPr>
            <p:ph idx="12" type="sldNum"/>
          </p:nvPr>
        </p:nvSpPr>
        <p:spPr>
          <a:xfrm>
            <a:off x="7901609" y="47169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52696" l="8508" r="0" t="0"/>
          <a:stretch/>
        </p:blipFill>
        <p:spPr>
          <a:xfrm>
            <a:off x="330750" y="1661939"/>
            <a:ext cx="4171800" cy="27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529100" y="795125"/>
            <a:ext cx="737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5-mer frequencies</a:t>
            </a:r>
            <a:r>
              <a:rPr lang="fr" sz="1600">
                <a:solidFill>
                  <a:srgbClr val="666666"/>
                </a:solidFill>
              </a:rPr>
              <a:t> are not only dependant of amino-acid frequency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❖"/>
            </a:pPr>
            <a:r>
              <a:rPr lang="fr" sz="1600">
                <a:solidFill>
                  <a:srgbClr val="666666"/>
                </a:solidFill>
              </a:rPr>
              <a:t>Related to protein domain organisation  (F</a:t>
            </a:r>
            <a:r>
              <a:rPr lang="fr" sz="1600">
                <a:solidFill>
                  <a:srgbClr val="666666"/>
                </a:solidFill>
              </a:rPr>
              <a:t>unctional</a:t>
            </a:r>
            <a:r>
              <a:rPr lang="fr" sz="1600">
                <a:solidFill>
                  <a:srgbClr val="666666"/>
                </a:solidFill>
              </a:rPr>
              <a:t> motifs)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310" name="Google Shape;310;p44"/>
          <p:cNvSpPr txBox="1"/>
          <p:nvPr/>
        </p:nvSpPr>
        <p:spPr>
          <a:xfrm rot="-5400000">
            <a:off x="-982200" y="2598850"/>
            <a:ext cx="236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Z-score in protein domains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356475" y="4202018"/>
            <a:ext cx="385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Z-score </a:t>
            </a:r>
            <a:r>
              <a:rPr lang="fr" sz="1000">
                <a:solidFill>
                  <a:schemeClr val="dk2"/>
                </a:solidFill>
              </a:rPr>
              <a:t>outside</a:t>
            </a:r>
            <a:r>
              <a:rPr lang="fr" sz="1000">
                <a:solidFill>
                  <a:schemeClr val="dk2"/>
                </a:solidFill>
              </a:rPr>
              <a:t> of protein domains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50" y="1661950"/>
            <a:ext cx="3775451" cy="27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82325" y="4482875"/>
            <a:ext cx="800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fr" sz="1000">
                <a:solidFill>
                  <a:srgbClr val="434343"/>
                </a:solidFill>
              </a:rPr>
              <a:t>From </a:t>
            </a:r>
            <a:r>
              <a:rPr b="1" lang="fr" sz="1000">
                <a:solidFill>
                  <a:srgbClr val="434343"/>
                </a:solidFill>
              </a:rPr>
              <a:t>Global pentapeptide statistics are far away from expected distributions</a:t>
            </a:r>
            <a:r>
              <a:rPr lang="fr" sz="1000">
                <a:solidFill>
                  <a:srgbClr val="434343"/>
                </a:solidFill>
              </a:rPr>
              <a:t>. Poznansky et al, 2018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Protein clustering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p4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320" name="Google Shape;320;p45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586125" y="894400"/>
            <a:ext cx="849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Goal</a:t>
            </a:r>
            <a:r>
              <a:rPr lang="fr" sz="1600">
                <a:solidFill>
                  <a:schemeClr val="dk2"/>
                </a:solidFill>
              </a:rPr>
              <a:t> : reduce redundancy in protein databases (e.g cluster proteins with &gt;90% identity</a:t>
            </a:r>
            <a:r>
              <a:rPr lang="fr" sz="1600">
                <a:solidFill>
                  <a:schemeClr val="dk2"/>
                </a:solidFill>
              </a:rPr>
              <a:t> </a:t>
            </a:r>
            <a:r>
              <a:rPr lang="fr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0" y="1309900"/>
            <a:ext cx="4647725" cy="3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73" y="1472125"/>
            <a:ext cx="3727652" cy="13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472788" y="2813650"/>
            <a:ext cx="3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From </a:t>
            </a:r>
            <a:r>
              <a:rPr b="1" lang="fr" sz="1100">
                <a:solidFill>
                  <a:schemeClr val="dk2"/>
                </a:solidFill>
              </a:rPr>
              <a:t>Clustering </a:t>
            </a:r>
            <a:r>
              <a:rPr b="1" lang="fr" sz="1100">
                <a:solidFill>
                  <a:schemeClr val="dk2"/>
                </a:solidFill>
              </a:rPr>
              <a:t>homologous</a:t>
            </a:r>
            <a:r>
              <a:rPr b="1" lang="fr" sz="1100">
                <a:solidFill>
                  <a:schemeClr val="dk2"/>
                </a:solidFill>
              </a:rPr>
              <a:t> sequences large databases. </a:t>
            </a:r>
            <a:r>
              <a:rPr lang="fr" sz="1100">
                <a:solidFill>
                  <a:schemeClr val="dk2"/>
                </a:solidFill>
              </a:rPr>
              <a:t>Li et al, 2002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472800" y="3395825"/>
            <a:ext cx="37032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Strategy implemented in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fr">
                <a:solidFill>
                  <a:schemeClr val="dk2"/>
                </a:solidFill>
              </a:rPr>
              <a:t>CD-Hit (Fu et al, 2012)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fr">
                <a:solidFill>
                  <a:schemeClr val="dk2"/>
                </a:solidFill>
              </a:rPr>
              <a:t>UCLUST </a:t>
            </a:r>
            <a:r>
              <a:rPr lang="fr">
                <a:solidFill>
                  <a:schemeClr val="dk2"/>
                </a:solidFill>
              </a:rPr>
              <a:t>(Edgar,2010)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4667025" y="4690325"/>
            <a:ext cx="3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From </a:t>
            </a:r>
            <a:r>
              <a:rPr b="1" lang="fr" sz="1100">
                <a:solidFill>
                  <a:schemeClr val="dk2"/>
                </a:solidFill>
              </a:rPr>
              <a:t>Tolerating redundancy speeds up clustering of large databases</a:t>
            </a:r>
            <a:r>
              <a:rPr b="1" lang="fr" sz="1100">
                <a:solidFill>
                  <a:schemeClr val="dk2"/>
                </a:solidFill>
              </a:rPr>
              <a:t>. </a:t>
            </a:r>
            <a:r>
              <a:rPr lang="fr" sz="1100">
                <a:solidFill>
                  <a:schemeClr val="dk2"/>
                </a:solidFill>
              </a:rPr>
              <a:t>Li et al, 2002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8" name="Google Shape;328;p45"/>
          <p:cNvSpPr txBox="1"/>
          <p:nvPr/>
        </p:nvSpPr>
        <p:spPr>
          <a:xfrm rot="-5399344">
            <a:off x="3519825" y="2538599"/>
            <a:ext cx="15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k-mer identity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9" name="Google Shape;329;p45"/>
          <p:cNvSpPr txBox="1"/>
          <p:nvPr/>
        </p:nvSpPr>
        <p:spPr>
          <a:xfrm rot="656">
            <a:off x="5924800" y="4360399"/>
            <a:ext cx="15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sequence</a:t>
            </a:r>
            <a:r>
              <a:rPr lang="fr">
                <a:solidFill>
                  <a:srgbClr val="595959"/>
                </a:solidFill>
              </a:rPr>
              <a:t> identity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K-mers in sequence similarity search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5" name="Google Shape;335;p4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336" name="Google Shape;336;p46"/>
          <p:cNvSpPr txBox="1"/>
          <p:nvPr>
            <p:ph idx="11" type="ftr"/>
          </p:nvPr>
        </p:nvSpPr>
        <p:spPr>
          <a:xfrm>
            <a:off x="2729360" y="448735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8" name="Google Shape;338;p46"/>
          <p:cNvSpPr txBox="1"/>
          <p:nvPr/>
        </p:nvSpPr>
        <p:spPr>
          <a:xfrm>
            <a:off x="533088" y="964125"/>
            <a:ext cx="79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Goal</a:t>
            </a:r>
            <a:r>
              <a:rPr lang="fr" sz="1600">
                <a:solidFill>
                  <a:schemeClr val="dk2"/>
                </a:solidFill>
              </a:rPr>
              <a:t> : identify homologs and measure sequence similarity (with or without alignment)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39" name="Google Shape;339;p46"/>
          <p:cNvPicPr preferRelativeResize="0"/>
          <p:nvPr/>
        </p:nvPicPr>
        <p:blipFill rotWithShape="1">
          <a:blip r:embed="rId3">
            <a:alphaModFix/>
          </a:blip>
          <a:srcRect b="0" l="0" r="0" t="24924"/>
          <a:stretch/>
        </p:blipFill>
        <p:spPr>
          <a:xfrm>
            <a:off x="118018" y="2611875"/>
            <a:ext cx="2488207" cy="13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 rotWithShape="1">
          <a:blip r:embed="rId4">
            <a:alphaModFix/>
          </a:blip>
          <a:srcRect b="7129" l="39358" r="4884" t="38362"/>
          <a:stretch/>
        </p:blipFill>
        <p:spPr>
          <a:xfrm>
            <a:off x="2950971" y="2799677"/>
            <a:ext cx="1838166" cy="7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875" y="2889175"/>
            <a:ext cx="3784151" cy="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/>
        </p:nvSpPr>
        <p:spPr>
          <a:xfrm>
            <a:off x="118025" y="2136975"/>
            <a:ext cx="271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Decomposition into words</a:t>
            </a:r>
            <a:endParaRPr b="1" sz="1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2510300" y="2136975"/>
            <a:ext cx="271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Words finding</a:t>
            </a:r>
            <a:endParaRPr b="1" sz="1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5666200" y="2136975"/>
            <a:ext cx="271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 extension for alignment</a:t>
            </a:r>
            <a:endParaRPr b="1" sz="1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533100" y="1660338"/>
            <a:ext cx="67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Example </a:t>
            </a:r>
            <a:r>
              <a:rPr lang="fr" sz="1500">
                <a:solidFill>
                  <a:schemeClr val="dk2"/>
                </a:solidFill>
              </a:rPr>
              <a:t>: </a:t>
            </a:r>
            <a:r>
              <a:rPr b="1" lang="fr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BLASTP</a:t>
            </a:r>
            <a:endParaRPr b="1"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456850" y="4018988"/>
            <a:ext cx="67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</a:rPr>
              <a:t>Basic Local Alignment Search Tools</a:t>
            </a:r>
            <a:r>
              <a:rPr lang="fr" sz="1000">
                <a:solidFill>
                  <a:schemeClr val="dk2"/>
                </a:solidFill>
              </a:rPr>
              <a:t>, Altschul et al, 1990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Illustration from https://www.nlm.nih.gov/ncbi/workshops/2022-10_Basic-Web-BLAST/how-blast-works.html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K-mers in sequence similarity search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4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353" name="Google Shape;353;p4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4076" r="0" t="0"/>
          <a:stretch/>
        </p:blipFill>
        <p:spPr>
          <a:xfrm>
            <a:off x="1348375" y="2294850"/>
            <a:ext cx="6636250" cy="17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529813" y="893675"/>
            <a:ext cx="79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Goal</a:t>
            </a:r>
            <a:r>
              <a:rPr lang="fr" sz="1600">
                <a:solidFill>
                  <a:schemeClr val="dk2"/>
                </a:solidFill>
              </a:rPr>
              <a:t> : identify homologs and measure similarity (with or without alignment)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591750" y="1710050"/>
            <a:ext cx="38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MMSeqs 2</a:t>
            </a:r>
            <a:endParaRPr b="1"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359350" y="4142750"/>
            <a:ext cx="92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From </a:t>
            </a:r>
            <a:r>
              <a:rPr b="1" lang="fr" sz="1200">
                <a:solidFill>
                  <a:schemeClr val="dk2"/>
                </a:solidFill>
              </a:rPr>
              <a:t>MMseqs2 sensitive protein sequence searching massive data sets</a:t>
            </a:r>
            <a:r>
              <a:rPr lang="fr" sz="1200">
                <a:solidFill>
                  <a:schemeClr val="dk2"/>
                </a:solidFill>
              </a:rPr>
              <a:t>, Steinegger and Söding2017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Kmers in sequence similarity search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4" name="Google Shape;364;p48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365" name="Google Shape;365;p48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366" name="Google Shape;366;p48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67" name="Google Shape;367;p48"/>
          <p:cNvGraphicFramePr/>
          <p:nvPr/>
        </p:nvGraphicFramePr>
        <p:xfrm>
          <a:off x="419450" y="815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{B8E99984-8BCE-4627-9D01-2578F5981CDB}</a:tableStyleId>
              </a:tblPr>
              <a:tblGrid>
                <a:gridCol w="1590525"/>
                <a:gridCol w="2329025"/>
                <a:gridCol w="852025"/>
                <a:gridCol w="996825"/>
                <a:gridCol w="21842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Tool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Default </a:t>
                      </a:r>
                      <a:r>
                        <a:rPr i="1" lang="fr"/>
                        <a:t>k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Reference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BLASTP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Similar words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(Altschul et al, 1990)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MMSeqs2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Similar words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(Steinegger et al, 2017)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USEARCH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Exact match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(Edgar, 2010)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RAPSearch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Exact match - Reduced alphabet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6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(Zhao et al, 2012)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DIAMOND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Exact match - Reduced alphabet - Spaced words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 (15-24)*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(Buchfink et al, 2015)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Simrank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(DeSantis et al, 2011)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kaamer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Exact match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(Deraspe et al, 2022)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39563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Protein k-mers in metagenomics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4" name="Google Shape;374;p49"/>
          <p:cNvSpPr txBox="1"/>
          <p:nvPr/>
        </p:nvSpPr>
        <p:spPr>
          <a:xfrm>
            <a:off x="2711450" y="765150"/>
            <a:ext cx="44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Species identification in reads</a:t>
            </a:r>
            <a:endParaRPr b="1"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49"/>
          <p:cNvSpPr txBox="1"/>
          <p:nvPr/>
        </p:nvSpPr>
        <p:spPr>
          <a:xfrm>
            <a:off x="799250" y="1152783"/>
            <a:ext cx="304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AGTCCCTAGAGATACACATTA</a:t>
            </a:r>
            <a:endParaRPr sz="1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919921" y="1977736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P  R  D  T  H  </a:t>
            </a:r>
            <a:endParaRPr sz="1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49"/>
          <p:cNvSpPr txBox="1"/>
          <p:nvPr/>
        </p:nvSpPr>
        <p:spPr>
          <a:xfrm>
            <a:off x="2399625" y="1459888"/>
            <a:ext cx="3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 </a:t>
            </a:r>
            <a:r>
              <a:rPr b="1" lang="fr">
                <a:solidFill>
                  <a:schemeClr val="dk2"/>
                </a:solidFill>
              </a:rPr>
              <a:t>Translation</a:t>
            </a:r>
            <a:r>
              <a:rPr b="1" lang="fr">
                <a:solidFill>
                  <a:schemeClr val="dk2"/>
                </a:solidFill>
              </a:rPr>
              <a:t> into 6 frames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816425" y="1754440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  P  X  R  Y  T  L</a:t>
            </a:r>
            <a:endParaRPr sz="1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49"/>
          <p:cNvSpPr txBox="1"/>
          <p:nvPr/>
        </p:nvSpPr>
        <p:spPr>
          <a:xfrm>
            <a:off x="1072321" y="2115001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0" name="Google Shape;380;p49"/>
          <p:cNvCxnSpPr/>
          <p:nvPr/>
        </p:nvCxnSpPr>
        <p:spPr>
          <a:xfrm flipH="1">
            <a:off x="2070018" y="2397216"/>
            <a:ext cx="900" cy="29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9"/>
          <p:cNvSpPr txBox="1"/>
          <p:nvPr/>
        </p:nvSpPr>
        <p:spPr>
          <a:xfrm>
            <a:off x="2399624" y="2211153"/>
            <a:ext cx="3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Reduced alphabet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842525" y="2636950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P  X  R  Y  T  </a:t>
            </a:r>
            <a:r>
              <a:rPr lang="fr" sz="16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6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919930" y="2818351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P  R  </a:t>
            </a:r>
            <a:r>
              <a:rPr lang="fr" sz="16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T  H  </a:t>
            </a:r>
            <a:endParaRPr sz="1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49"/>
          <p:cNvSpPr txBox="1"/>
          <p:nvPr/>
        </p:nvSpPr>
        <p:spPr>
          <a:xfrm>
            <a:off x="1072321" y="2926844"/>
            <a:ext cx="286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5" name="Google Shape;385;p49"/>
          <p:cNvCxnSpPr/>
          <p:nvPr/>
        </p:nvCxnSpPr>
        <p:spPr>
          <a:xfrm>
            <a:off x="2276675" y="3513000"/>
            <a:ext cx="0" cy="35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6" name="Google Shape;386;p49"/>
          <p:cNvPicPr preferRelativeResize="0"/>
          <p:nvPr/>
        </p:nvPicPr>
        <p:blipFill rotWithShape="1">
          <a:blip r:embed="rId3">
            <a:alphaModFix/>
          </a:blip>
          <a:srcRect b="16897" l="0" r="0" t="-12527"/>
          <a:stretch/>
        </p:blipFill>
        <p:spPr>
          <a:xfrm>
            <a:off x="1138249" y="3155488"/>
            <a:ext cx="2362200" cy="14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2582274" y="3349063"/>
            <a:ext cx="534900" cy="20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49"/>
          <p:cNvCxnSpPr/>
          <p:nvPr/>
        </p:nvCxnSpPr>
        <p:spPr>
          <a:xfrm flipH="1">
            <a:off x="2070018" y="3222368"/>
            <a:ext cx="900" cy="29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49"/>
          <p:cNvSpPr txBox="1"/>
          <p:nvPr/>
        </p:nvSpPr>
        <p:spPr>
          <a:xfrm>
            <a:off x="2849500" y="3700188"/>
            <a:ext cx="32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Species identification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90" name="Google Shape;390;p49"/>
          <p:cNvCxnSpPr/>
          <p:nvPr/>
        </p:nvCxnSpPr>
        <p:spPr>
          <a:xfrm flipH="1">
            <a:off x="2070018" y="1539231"/>
            <a:ext cx="900" cy="29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49"/>
          <p:cNvSpPr txBox="1"/>
          <p:nvPr/>
        </p:nvSpPr>
        <p:spPr>
          <a:xfrm>
            <a:off x="6111875" y="1439625"/>
            <a:ext cx="30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5648300" y="1860100"/>
            <a:ext cx="3269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Increase </a:t>
            </a:r>
            <a:r>
              <a:rPr lang="fr" sz="1500">
                <a:solidFill>
                  <a:schemeClr val="dk2"/>
                </a:solidFill>
              </a:rPr>
              <a:t>speed and reduce memory usage relative to nucleotide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Implemented in KRAKEN2X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(Wood et al, 2019)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735150" y="4649400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Adapted from</a:t>
            </a:r>
            <a:r>
              <a:rPr lang="fr" sz="1000">
                <a:solidFill>
                  <a:schemeClr val="dk2"/>
                </a:solidFill>
              </a:rPr>
              <a:t> Wood et Salzberg, 2014. </a:t>
            </a:r>
            <a:r>
              <a:rPr b="1" lang="fr" sz="1000">
                <a:solidFill>
                  <a:schemeClr val="dk2"/>
                </a:solidFill>
              </a:rPr>
              <a:t>Kraken</a:t>
            </a:r>
            <a:r>
              <a:rPr lang="fr" sz="1000">
                <a:solidFill>
                  <a:schemeClr val="dk2"/>
                </a:solidFill>
              </a:rPr>
              <a:t>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395633" y="385016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K-mers for protein sequence prediction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9" name="Google Shape;399;p5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400" name="Google Shape;400;p50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401" name="Google Shape;401;p5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2" name="Google Shape;402;p50"/>
          <p:cNvSpPr txBox="1"/>
          <p:nvPr/>
        </p:nvSpPr>
        <p:spPr>
          <a:xfrm>
            <a:off x="2051025" y="687175"/>
            <a:ext cx="51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ORF Finding in RNA-seqs reads - Orpheum</a:t>
            </a:r>
            <a:endParaRPr b="1"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50"/>
          <p:cNvSpPr txBox="1"/>
          <p:nvPr/>
        </p:nvSpPr>
        <p:spPr>
          <a:xfrm>
            <a:off x="395625" y="4324600"/>
            <a:ext cx="839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Preprint : </a:t>
            </a:r>
            <a:r>
              <a:rPr b="1" lang="fr" sz="1200">
                <a:solidFill>
                  <a:schemeClr val="dk2"/>
                </a:solidFill>
              </a:rPr>
              <a:t>Single-cell transcriptomics for the 99.9% of species without reference genomes, </a:t>
            </a:r>
            <a:r>
              <a:rPr lang="fr" sz="1200">
                <a:solidFill>
                  <a:schemeClr val="dk2"/>
                </a:solidFill>
              </a:rPr>
              <a:t>Botvinnik et al, 2021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 rotWithShape="1">
          <a:blip r:embed="rId3">
            <a:alphaModFix/>
          </a:blip>
          <a:srcRect b="50088" l="6389" r="3366" t="6593"/>
          <a:stretch/>
        </p:blipFill>
        <p:spPr>
          <a:xfrm>
            <a:off x="1705125" y="1337313"/>
            <a:ext cx="2419520" cy="260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0"/>
          <p:cNvPicPr preferRelativeResize="0"/>
          <p:nvPr/>
        </p:nvPicPr>
        <p:blipFill rotWithShape="1">
          <a:blip r:embed="rId3">
            <a:alphaModFix/>
          </a:blip>
          <a:srcRect b="1199" l="3580" r="-3579" t="49014"/>
          <a:stretch/>
        </p:blipFill>
        <p:spPr>
          <a:xfrm>
            <a:off x="5016700" y="1291400"/>
            <a:ext cx="2542296" cy="2842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0"/>
          <p:cNvCxnSpPr>
            <a:endCxn id="405" idx="0"/>
          </p:cNvCxnSpPr>
          <p:nvPr/>
        </p:nvCxnSpPr>
        <p:spPr>
          <a:xfrm flipH="1" rot="10800000">
            <a:off x="2703748" y="1291400"/>
            <a:ext cx="3584100" cy="2766000"/>
          </a:xfrm>
          <a:prstGeom prst="curvedConnector4">
            <a:avLst>
              <a:gd fmla="val 51427" name="adj1"/>
              <a:gd fmla="val 10576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/>
        </p:nvSpPr>
        <p:spPr>
          <a:xfrm>
            <a:off x="1173000" y="1678950"/>
            <a:ext cx="679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OMAmer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K-mer based fast protein placement into gene families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title"/>
          </p:nvPr>
        </p:nvSpPr>
        <p:spPr>
          <a:xfrm>
            <a:off x="5088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7" name="Google Shape;417;p5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418" name="Google Shape;418;p52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419" name="Google Shape;419;p5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0" name="Google Shape;420;p52"/>
          <p:cNvSpPr/>
          <p:nvPr/>
        </p:nvSpPr>
        <p:spPr>
          <a:xfrm flipH="1" rot="-5400000">
            <a:off x="5067550" y="662450"/>
            <a:ext cx="3418500" cy="4113600"/>
          </a:xfrm>
          <a:prstGeom prst="roundRect">
            <a:avLst>
              <a:gd fmla="val 6459" name="adj"/>
            </a:avLst>
          </a:prstGeom>
          <a:noFill/>
          <a:ln cap="flat" cmpd="sng" w="38100">
            <a:solidFill>
              <a:srgbClr val="4C9C7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2"/>
          <p:cNvSpPr txBox="1"/>
          <p:nvPr/>
        </p:nvSpPr>
        <p:spPr>
          <a:xfrm rot="-5400000">
            <a:off x="5995961" y="3261821"/>
            <a:ext cx="9810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rPr b="0" i="0" lang="fr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zz</a:t>
            </a:r>
            <a:endParaRPr sz="500"/>
          </a:p>
        </p:txBody>
      </p:sp>
      <p:pic>
        <p:nvPicPr>
          <p:cNvPr descr="Picture 12" id="422" name="Google Shape;422;p52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 flipH="1">
            <a:off x="5948185" y="3394132"/>
            <a:ext cx="478336" cy="48516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2"/>
          <p:cNvSpPr txBox="1"/>
          <p:nvPr/>
        </p:nvSpPr>
        <p:spPr>
          <a:xfrm>
            <a:off x="5871027" y="3974006"/>
            <a:ext cx="1219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6528"/>
              </a:buClr>
              <a:buSzPts val="1900"/>
              <a:buFont typeface="Helvetica Neue"/>
              <a:buNone/>
            </a:pPr>
            <a:r>
              <a:rPr b="0" i="0" lang="fr" sz="1900" u="none" cap="none" strike="noStrike">
                <a:solidFill>
                  <a:srgbClr val="CB65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Myoglobin</a:t>
            </a:r>
            <a:endParaRPr sz="500"/>
          </a:p>
        </p:txBody>
      </p:sp>
      <p:sp>
        <p:nvSpPr>
          <p:cNvPr id="424" name="Google Shape;424;p52"/>
          <p:cNvSpPr txBox="1"/>
          <p:nvPr/>
        </p:nvSpPr>
        <p:spPr>
          <a:xfrm>
            <a:off x="7137286" y="3974841"/>
            <a:ext cx="1611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1AE"/>
              </a:buClr>
              <a:buSzPts val="1900"/>
              <a:buFont typeface="Helvetica Neue"/>
              <a:buNone/>
            </a:pPr>
            <a:r>
              <a:rPr b="0" i="0" lang="fr" sz="1900" u="none" cap="none" strike="noStrike">
                <a:solidFill>
                  <a:srgbClr val="7271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Hemoglobin</a:t>
            </a:r>
            <a:endParaRPr sz="500"/>
          </a:p>
        </p:txBody>
      </p:sp>
      <p:sp>
        <p:nvSpPr>
          <p:cNvPr id="425" name="Google Shape;425;p52"/>
          <p:cNvSpPr txBox="1"/>
          <p:nvPr/>
        </p:nvSpPr>
        <p:spPr>
          <a:xfrm>
            <a:off x="4717350" y="601114"/>
            <a:ext cx="417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9C7A"/>
              </a:buClr>
              <a:buSzPts val="2100"/>
              <a:buFont typeface="Helvetica Neue"/>
              <a:buNone/>
            </a:pPr>
            <a:r>
              <a:rPr b="0" i="0" lang="fr" sz="2100" u="none" cap="none" strike="noStrike">
                <a:solidFill>
                  <a:srgbClr val="4C9C7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Globin</a:t>
            </a:r>
            <a:endParaRPr sz="500"/>
          </a:p>
        </p:txBody>
      </p:sp>
      <p:pic>
        <p:nvPicPr>
          <p:cNvPr descr="Picture 16" id="426" name="Google Shape;426;p52"/>
          <p:cNvPicPr preferRelativeResize="0"/>
          <p:nvPr/>
        </p:nvPicPr>
        <p:blipFill rotWithShape="1">
          <a:blip r:embed="rId4">
            <a:alphaModFix amt="90000"/>
          </a:blip>
          <a:srcRect b="0" l="0" r="5633" t="0"/>
          <a:stretch/>
        </p:blipFill>
        <p:spPr>
          <a:xfrm>
            <a:off x="8188099" y="3371775"/>
            <a:ext cx="444324" cy="36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7" id="427" name="Google Shape;427;p52"/>
          <p:cNvPicPr preferRelativeResize="0"/>
          <p:nvPr/>
        </p:nvPicPr>
        <p:blipFill rotWithShape="1">
          <a:blip r:embed="rId5">
            <a:alphaModFix amt="90000"/>
          </a:blip>
          <a:srcRect b="0" l="0" r="0" t="0"/>
          <a:stretch/>
        </p:blipFill>
        <p:spPr>
          <a:xfrm flipH="1">
            <a:off x="7267028" y="3394132"/>
            <a:ext cx="478336" cy="485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428" name="Google Shape;428;p52"/>
          <p:cNvPicPr preferRelativeResize="0"/>
          <p:nvPr/>
        </p:nvPicPr>
        <p:blipFill rotWithShape="1">
          <a:blip r:embed="rId6">
            <a:alphaModFix amt="90000"/>
          </a:blip>
          <a:srcRect b="0" l="0" r="5633" t="0"/>
          <a:stretch/>
        </p:blipFill>
        <p:spPr>
          <a:xfrm>
            <a:off x="6581250" y="3431175"/>
            <a:ext cx="444324" cy="36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429" name="Google Shape;429;p52"/>
          <p:cNvPicPr preferRelativeResize="0"/>
          <p:nvPr/>
        </p:nvPicPr>
        <p:blipFill rotWithShape="1">
          <a:blip r:embed="rId7">
            <a:alphaModFix amt="90000"/>
          </a:blip>
          <a:srcRect b="0" l="0" r="0" t="0"/>
          <a:stretch/>
        </p:blipFill>
        <p:spPr>
          <a:xfrm>
            <a:off x="4763678" y="3414233"/>
            <a:ext cx="412872" cy="412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2"/>
          <p:cNvCxnSpPr/>
          <p:nvPr/>
        </p:nvCxnSpPr>
        <p:spPr>
          <a:xfrm flipH="1" rot="10800000">
            <a:off x="4970114" y="1152850"/>
            <a:ext cx="1775700" cy="217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52"/>
          <p:cNvCxnSpPr>
            <a:stCxn id="426" idx="0"/>
          </p:cNvCxnSpPr>
          <p:nvPr/>
        </p:nvCxnSpPr>
        <p:spPr>
          <a:xfrm rot="10800000">
            <a:off x="6709261" y="1147875"/>
            <a:ext cx="1701000" cy="2223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" name="Google Shape;432;p52"/>
          <p:cNvCxnSpPr/>
          <p:nvPr/>
        </p:nvCxnSpPr>
        <p:spPr>
          <a:xfrm flipH="1" rot="10800000">
            <a:off x="5994139" y="1814404"/>
            <a:ext cx="1222800" cy="1510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" name="Google Shape;433;p52"/>
          <p:cNvCxnSpPr/>
          <p:nvPr/>
        </p:nvCxnSpPr>
        <p:spPr>
          <a:xfrm flipH="1" rot="10800000">
            <a:off x="7446827" y="2710503"/>
            <a:ext cx="497400" cy="61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4" name="Google Shape;434;p52"/>
          <p:cNvCxnSpPr/>
          <p:nvPr/>
        </p:nvCxnSpPr>
        <p:spPr>
          <a:xfrm rot="10800000">
            <a:off x="6480820" y="2706905"/>
            <a:ext cx="500400" cy="61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p52"/>
          <p:cNvSpPr/>
          <p:nvPr/>
        </p:nvSpPr>
        <p:spPr>
          <a:xfrm>
            <a:off x="7141815" y="1727502"/>
            <a:ext cx="174000" cy="1740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 rot="-5400000">
            <a:off x="7456066" y="3245220"/>
            <a:ext cx="9789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rPr b="0" i="0" lang="fr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zz</a:t>
            </a:r>
            <a:endParaRPr sz="500"/>
          </a:p>
        </p:txBody>
      </p:sp>
      <p:grpSp>
        <p:nvGrpSpPr>
          <p:cNvPr id="437" name="Google Shape;437;p52"/>
          <p:cNvGrpSpPr/>
          <p:nvPr/>
        </p:nvGrpSpPr>
        <p:grpSpPr>
          <a:xfrm>
            <a:off x="5248847" y="1528438"/>
            <a:ext cx="1752016" cy="2393530"/>
            <a:chOff x="23932" y="-71"/>
            <a:chExt cx="4672041" cy="6382747"/>
          </a:xfrm>
        </p:grpSpPr>
        <p:cxnSp>
          <p:nvCxnSpPr>
            <p:cNvPr id="438" name="Google Shape;438;p52"/>
            <p:cNvCxnSpPr/>
            <p:nvPr/>
          </p:nvCxnSpPr>
          <p:spPr>
            <a:xfrm flipH="1" rot="10800000">
              <a:off x="684074" y="-71"/>
              <a:ext cx="4011900" cy="488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dot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pic>
          <p:nvPicPr>
            <p:cNvPr descr="Picture 31" id="439" name="Google Shape;439;p52"/>
            <p:cNvPicPr preferRelativeResize="0"/>
            <p:nvPr/>
          </p:nvPicPr>
          <p:blipFill rotWithShape="1">
            <a:blip r:embed="rId8">
              <a:alphaModFix amt="50000"/>
            </a:blip>
            <a:srcRect b="0" l="0" r="0" t="0"/>
            <a:stretch/>
          </p:blipFill>
          <p:spPr>
            <a:xfrm>
              <a:off x="23932" y="5028681"/>
              <a:ext cx="1298159" cy="135399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pic>
      </p:grpSp>
      <p:grpSp>
        <p:nvGrpSpPr>
          <p:cNvPr id="440" name="Google Shape;440;p52"/>
          <p:cNvGrpSpPr/>
          <p:nvPr/>
        </p:nvGrpSpPr>
        <p:grpSpPr>
          <a:xfrm>
            <a:off x="7619938" y="3024346"/>
            <a:ext cx="569499" cy="897626"/>
            <a:chOff x="-1" y="138421"/>
            <a:chExt cx="1577560" cy="2425360"/>
          </a:xfrm>
        </p:grpSpPr>
        <p:cxnSp>
          <p:nvCxnSpPr>
            <p:cNvPr id="441" name="Google Shape;441;p52"/>
            <p:cNvCxnSpPr>
              <a:stCxn id="442" idx="0"/>
            </p:cNvCxnSpPr>
            <p:nvPr/>
          </p:nvCxnSpPr>
          <p:spPr>
            <a:xfrm flipH="1" rot="10800000">
              <a:off x="788779" y="138421"/>
              <a:ext cx="666600" cy="847800"/>
            </a:xfrm>
            <a:prstGeom prst="straightConnector1">
              <a:avLst/>
            </a:prstGeom>
            <a:noFill/>
            <a:ln cap="flat" cmpd="sng" w="28575">
              <a:solidFill>
                <a:srgbClr val="2A2A2A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pic>
          <p:nvPicPr>
            <p:cNvPr descr="Picture 34" id="442" name="Google Shape;442;p52"/>
            <p:cNvPicPr preferRelativeResize="0"/>
            <p:nvPr/>
          </p:nvPicPr>
          <p:blipFill rotWithShape="1">
            <a:blip r:embed="rId9">
              <a:alphaModFix amt="50000"/>
            </a:blip>
            <a:srcRect b="0" l="0" r="0" t="0"/>
            <a:stretch/>
          </p:blipFill>
          <p:spPr>
            <a:xfrm>
              <a:off x="-1" y="986221"/>
              <a:ext cx="1577560" cy="1577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4" id="443" name="Google Shape;44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08305" y="1047148"/>
            <a:ext cx="747767" cy="10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3938626" y="2094000"/>
            <a:ext cx="747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b="0" i="0" lang="fr" sz="1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</a:t>
            </a:r>
            <a:endParaRPr sz="120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b="0" i="0" lang="fr" sz="1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Rossier</a:t>
            </a:r>
            <a:endParaRPr sz="1200"/>
          </a:p>
        </p:txBody>
      </p:sp>
      <p:sp>
        <p:nvSpPr>
          <p:cNvPr id="445" name="Google Shape;445;p52"/>
          <p:cNvSpPr/>
          <p:nvPr/>
        </p:nvSpPr>
        <p:spPr>
          <a:xfrm flipH="1" rot="-5400000">
            <a:off x="5892452" y="2742333"/>
            <a:ext cx="1182600" cy="11544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CB65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2"/>
          <p:cNvSpPr/>
          <p:nvPr/>
        </p:nvSpPr>
        <p:spPr>
          <a:xfrm flipH="1" rot="-5400000">
            <a:off x="7372186" y="2592132"/>
            <a:ext cx="1182600" cy="14217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7271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7358850" y="15532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"/>
                <a:ea typeface="Helvetica Neue"/>
                <a:cs typeface="Helvetica Neue"/>
                <a:sym typeface="Helvetica Neue"/>
              </a:rPr>
              <a:t>Duplication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404200" y="1378300"/>
            <a:ext cx="37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205100" y="1193500"/>
            <a:ext cx="37032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Task: placing proteins into gene families and subfamilies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Based only on k-mer content comparisons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Relies on an appropriate data structure : Hierarchical Orthologous Groups (HOGs)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OMA database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5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6551250" y="2641219"/>
            <a:ext cx="2511900" cy="2281200"/>
          </a:xfrm>
          <a:prstGeom prst="ellipse">
            <a:avLst/>
          </a:prstGeom>
          <a:noFill/>
          <a:ln cap="flat" cmpd="sng" w="114300">
            <a:solidFill>
              <a:srgbClr val="38761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hlink"/>
                </a:solidFill>
                <a:hlinkClick r:id="rId3"/>
              </a:rPr>
              <a:t>https://omabrowser.org/oma/home/</a:t>
            </a:r>
            <a:endParaRPr sz="1300"/>
          </a:p>
        </p:txBody>
      </p:sp>
      <p:cxnSp>
        <p:nvCxnSpPr>
          <p:cNvPr id="458" name="Google Shape;458;p53"/>
          <p:cNvCxnSpPr/>
          <p:nvPr/>
        </p:nvCxnSpPr>
        <p:spPr>
          <a:xfrm flipH="1" rot="10800000">
            <a:off x="3500081" y="3391013"/>
            <a:ext cx="3064500" cy="30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59" name="Google Shape;459;p53"/>
          <p:cNvCxnSpPr/>
          <p:nvPr/>
        </p:nvCxnSpPr>
        <p:spPr>
          <a:xfrm>
            <a:off x="1614131" y="3394013"/>
            <a:ext cx="2138400" cy="15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460" name="Google Shape;460;p53"/>
          <p:cNvSpPr txBox="1"/>
          <p:nvPr/>
        </p:nvSpPr>
        <p:spPr>
          <a:xfrm>
            <a:off x="109981" y="4635263"/>
            <a:ext cx="2560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25700" spcFirstLastPara="1" rIns="25700" wrap="square" tIns="2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81F"/>
              </a:buClr>
              <a:buSzPts val="700"/>
              <a:buFont typeface="Helvetica Neue"/>
              <a:buNone/>
            </a:pPr>
            <a:r>
              <a:rPr b="0" i="1" lang="fr" sz="900" u="none" cap="none" strike="noStrike">
                <a:solidFill>
                  <a:srgbClr val="3848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Dessimoz et al., Nucl Acids Res 2006</a:t>
            </a:r>
            <a:endParaRPr sz="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81F"/>
              </a:buClr>
              <a:buSzPts val="700"/>
              <a:buFont typeface="Helvetica Neue"/>
              <a:buNone/>
            </a:pPr>
            <a:r>
              <a:rPr b="0" i="1" lang="fr" sz="900" u="none" cap="none" strike="noStrike">
                <a:solidFill>
                  <a:srgbClr val="3848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Altenhoff et al, Nucl Acids Res 2011</a:t>
            </a:r>
            <a:endParaRPr b="0" i="1" sz="900" u="none" cap="none" strike="noStrike">
              <a:solidFill>
                <a:srgbClr val="3848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81F"/>
              </a:buClr>
              <a:buSzPts val="700"/>
              <a:buFont typeface="Helvetica Neue"/>
              <a:buNone/>
            </a:pPr>
            <a:r>
              <a:rPr i="1" lang="fr" sz="900">
                <a:solidFill>
                  <a:srgbClr val="3848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Altenhoff et al. NAR 2024</a:t>
            </a:r>
            <a:endParaRPr sz="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81F"/>
              </a:buClr>
              <a:buSzPts val="700"/>
              <a:buFont typeface="Helvetica Neue"/>
              <a:buNone/>
            </a:pPr>
            <a:br>
              <a:rPr b="0" i="1" lang="fr" sz="700" u="none" cap="none" strike="noStrike">
                <a:solidFill>
                  <a:srgbClr val="38481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81F"/>
              </a:buClr>
              <a:buSzPts val="700"/>
              <a:buFont typeface="Helvetica Neue"/>
              <a:buNone/>
            </a:pPr>
            <a:r>
              <a:t/>
            </a:r>
            <a:endParaRPr sz="400"/>
          </a:p>
        </p:txBody>
      </p:sp>
      <p:sp>
        <p:nvSpPr>
          <p:cNvPr id="461" name="Google Shape;461;p53"/>
          <p:cNvSpPr txBox="1"/>
          <p:nvPr/>
        </p:nvSpPr>
        <p:spPr>
          <a:xfrm>
            <a:off x="926100" y="3706303"/>
            <a:ext cx="16299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i="0" lang="fr" sz="1300" u="none" cap="none" strike="noStrike">
                <a:solidFill>
                  <a:srgbClr val="000000"/>
                </a:solidFill>
              </a:rPr>
              <a:t>Sequences of shared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i="0" lang="fr" sz="1300" u="none" cap="none" strike="noStrike">
                <a:solidFill>
                  <a:srgbClr val="000000"/>
                </a:solidFill>
              </a:rPr>
              <a:t>ancestry</a:t>
            </a:r>
            <a:endParaRPr sz="1300"/>
          </a:p>
        </p:txBody>
      </p:sp>
      <p:sp>
        <p:nvSpPr>
          <p:cNvPr id="462" name="Google Shape;462;p53"/>
          <p:cNvSpPr/>
          <p:nvPr/>
        </p:nvSpPr>
        <p:spPr>
          <a:xfrm>
            <a:off x="368850" y="2790000"/>
            <a:ext cx="1556855" cy="601638"/>
          </a:xfrm>
          <a:custGeom>
            <a:rect b="b" l="l" r="r" t="t"/>
            <a:pathLst>
              <a:path extrusionOk="0" h="78981" w="118033">
                <a:moveTo>
                  <a:pt x="0" y="0"/>
                </a:moveTo>
                <a:lnTo>
                  <a:pt x="594" y="78981"/>
                </a:lnTo>
                <a:lnTo>
                  <a:pt x="118033" y="78981"/>
                </a:lnTo>
              </a:path>
            </a:pathLst>
          </a:cu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Gill Sans"/>
              <a:buNone/>
            </a:pPr>
            <a:r>
              <a:rPr lang="fr" sz="7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endParaRPr b="0" i="0" sz="7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457950" y="3068663"/>
            <a:ext cx="1036500" cy="652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20075" lIns="20075" spcFirstLastPara="1" rIns="20075" wrap="square" tIns="200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b="1" i="0" lang="fr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vs. all</a:t>
            </a:r>
            <a:endParaRPr sz="1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b="1" i="0" lang="fr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endParaRPr sz="1100"/>
          </a:p>
        </p:txBody>
      </p:sp>
      <p:sp>
        <p:nvSpPr>
          <p:cNvPr id="464" name="Google Shape;464;p53"/>
          <p:cNvSpPr txBox="1"/>
          <p:nvPr/>
        </p:nvSpPr>
        <p:spPr>
          <a:xfrm>
            <a:off x="2872387" y="3654375"/>
            <a:ext cx="1610100" cy="6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fr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Orthologous</a:t>
            </a:r>
            <a:r>
              <a:rPr lang="fr" sz="1300"/>
              <a:t> </a:t>
            </a:r>
            <a:r>
              <a:rPr b="0" i="0" lang="fr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pairs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fr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(graph)</a:t>
            </a:r>
            <a:endParaRPr sz="1300"/>
          </a:p>
        </p:txBody>
      </p:sp>
      <p:sp>
        <p:nvSpPr>
          <p:cNvPr id="465" name="Google Shape;465;p53"/>
          <p:cNvSpPr txBox="1"/>
          <p:nvPr/>
        </p:nvSpPr>
        <p:spPr>
          <a:xfrm>
            <a:off x="5157599" y="3654375"/>
            <a:ext cx="1230000" cy="7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Orthologous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(HOGs</a:t>
            </a:r>
            <a:r>
              <a:rPr b="0" i="0" lang="fr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400"/>
          </a:p>
        </p:txBody>
      </p:sp>
      <p:sp>
        <p:nvSpPr>
          <p:cNvPr id="466" name="Google Shape;466;p53"/>
          <p:cNvSpPr txBox="1"/>
          <p:nvPr/>
        </p:nvSpPr>
        <p:spPr>
          <a:xfrm>
            <a:off x="-30101" y="2136006"/>
            <a:ext cx="1556700" cy="5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lang="fr" sz="1200"/>
              <a:t>Inputs : </a:t>
            </a:r>
            <a:endParaRPr b="1"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lang="fr" sz="1300"/>
              <a:t>Protein sequences as FASTA file</a:t>
            </a:r>
            <a:endParaRPr sz="1300"/>
          </a:p>
        </p:txBody>
      </p:sp>
      <p:pic>
        <p:nvPicPr>
          <p:cNvPr descr="oma-logo-full-web-print.pdf" id="467" name="Google Shape;4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954" y="3235856"/>
            <a:ext cx="2288494" cy="55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8" name="Google Shape;468;p53"/>
          <p:cNvPicPr preferRelativeResize="0"/>
          <p:nvPr/>
        </p:nvPicPr>
        <p:blipFill rotWithShape="1">
          <a:blip r:embed="rId5">
            <a:alphaModFix/>
          </a:blip>
          <a:srcRect b="0" l="18696" r="12466" t="0"/>
          <a:stretch/>
        </p:blipFill>
        <p:spPr>
          <a:xfrm>
            <a:off x="8436072" y="1164741"/>
            <a:ext cx="536122" cy="770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png" id="469" name="Google Shape;46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789" y="1164741"/>
            <a:ext cx="594728" cy="7703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53"/>
          <p:cNvGrpSpPr/>
          <p:nvPr/>
        </p:nvGrpSpPr>
        <p:grpSpPr>
          <a:xfrm>
            <a:off x="7752883" y="1155225"/>
            <a:ext cx="617971" cy="1211513"/>
            <a:chOff x="0" y="0"/>
            <a:chExt cx="2006400" cy="3976084"/>
          </a:xfrm>
        </p:grpSpPr>
        <p:pic>
          <p:nvPicPr>
            <p:cNvPr descr="Image" id="471" name="Google Shape;471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2836" y="0"/>
              <a:ext cx="1600693" cy="25483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53"/>
            <p:cNvSpPr txBox="1"/>
            <p:nvPr/>
          </p:nvSpPr>
          <p:spPr>
            <a:xfrm>
              <a:off x="0" y="2425984"/>
              <a:ext cx="2006400" cy="15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Helvetica Neue"/>
                <a:buNone/>
              </a:pPr>
              <a:r>
                <a:rPr b="0" i="0" lang="fr" sz="1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Clément</a:t>
              </a:r>
              <a:endParaRPr sz="4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Helvetica Neue"/>
                <a:buNone/>
              </a:pPr>
              <a:r>
                <a:rPr b="0" i="0" lang="fr" sz="1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</a:t>
              </a:r>
              <a:endParaRPr sz="400"/>
            </a:p>
          </p:txBody>
        </p:sp>
      </p:grpSp>
      <p:sp>
        <p:nvSpPr>
          <p:cNvPr id="473" name="Google Shape;473;p53"/>
          <p:cNvSpPr txBox="1"/>
          <p:nvPr/>
        </p:nvSpPr>
        <p:spPr>
          <a:xfrm>
            <a:off x="7143999" y="1936753"/>
            <a:ext cx="573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Adrian</a:t>
            </a:r>
            <a:endParaRPr sz="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Altenhoff</a:t>
            </a:r>
            <a:endParaRPr sz="400"/>
          </a:p>
        </p:txBody>
      </p:sp>
      <p:sp>
        <p:nvSpPr>
          <p:cNvPr id="474" name="Google Shape;474;p53"/>
          <p:cNvSpPr txBox="1"/>
          <p:nvPr/>
        </p:nvSpPr>
        <p:spPr>
          <a:xfrm>
            <a:off x="8308494" y="1899189"/>
            <a:ext cx="618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Natasha</a:t>
            </a:r>
            <a:endParaRPr sz="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Glover</a:t>
            </a:r>
            <a:endParaRPr sz="400"/>
          </a:p>
        </p:txBody>
      </p:sp>
      <p:sp>
        <p:nvSpPr>
          <p:cNvPr id="475" name="Google Shape;475;p53"/>
          <p:cNvSpPr txBox="1"/>
          <p:nvPr/>
        </p:nvSpPr>
        <p:spPr>
          <a:xfrm>
            <a:off x="405544" y="921356"/>
            <a:ext cx="5760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OMA : Orthology MAtrix</a:t>
            </a:r>
            <a:endParaRPr b="1" sz="1600">
              <a:solidFill>
                <a:schemeClr val="dk1"/>
              </a:solidFill>
            </a:endParaRPr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❖"/>
            </a:pPr>
            <a:r>
              <a:rPr lang="fr" sz="1600">
                <a:solidFill>
                  <a:srgbClr val="434343"/>
                </a:solidFill>
              </a:rPr>
              <a:t>Sequence-similarity based orthology inference algorithm</a:t>
            </a:r>
            <a:endParaRPr sz="1600">
              <a:solidFill>
                <a:srgbClr val="434343"/>
              </a:solidFill>
            </a:endParaRPr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❖"/>
            </a:pPr>
            <a:r>
              <a:rPr lang="fr" sz="1600">
                <a:solidFill>
                  <a:srgbClr val="434343"/>
                </a:solidFill>
              </a:rPr>
              <a:t>Precomputed orthology relationship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2068406" y="3068663"/>
            <a:ext cx="1142400" cy="652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20075" lIns="20075" spcFirstLastPara="1" rIns="20075" wrap="square" tIns="200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b="1" lang="f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closest pairs</a:t>
            </a:r>
            <a:endParaRPr sz="1100"/>
          </a:p>
        </p:txBody>
      </p:sp>
      <p:sp>
        <p:nvSpPr>
          <p:cNvPr id="477" name="Google Shape;477;p53"/>
          <p:cNvSpPr txBox="1"/>
          <p:nvPr/>
        </p:nvSpPr>
        <p:spPr>
          <a:xfrm>
            <a:off x="4183744" y="3068663"/>
            <a:ext cx="1142400" cy="652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20075" lIns="20075" spcFirstLastPara="1" rIns="20075" wrap="square" tIns="200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b="1" lang="f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GETHOGs</a:t>
            </a:r>
            <a:endParaRPr b="1"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"/>
              <a:buNone/>
            </a:pPr>
            <a:r>
              <a:rPr b="1" lang="fr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  <a:endParaRPr b="1"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8" name="Google Shape;47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619" y="1139638"/>
            <a:ext cx="594731" cy="79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/>
          <p:nvPr/>
        </p:nvSpPr>
        <p:spPr>
          <a:xfrm>
            <a:off x="6213550" y="1936744"/>
            <a:ext cx="851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300" lIns="14300" spcFirstLastPara="1" rIns="14300" wrap="square" tIns="143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lang="fr" sz="1000">
                <a:latin typeface="Helvetica Neue"/>
                <a:ea typeface="Helvetica Neue"/>
                <a:cs typeface="Helvetica Neue"/>
                <a:sym typeface="Helvetica Neue"/>
              </a:rPr>
              <a:t>Christophe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lang="fr" sz="1000">
                <a:latin typeface="Helvetica Neue"/>
                <a:ea typeface="Helvetica Neue"/>
                <a:cs typeface="Helvetica Neue"/>
                <a:sym typeface="Helvetica Neue"/>
              </a:rPr>
              <a:t>Dessimoz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Protein sequences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" name="Google Shape;191;p3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92" name="Google Shape;192;p3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93" name="Google Shape;193;p3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493100" y="1001850"/>
            <a:ext cx="5649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Protein :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Macromolecule composed of a chain of amino-</a:t>
            </a:r>
            <a:r>
              <a:rPr lang="fr" sz="1800">
                <a:solidFill>
                  <a:schemeClr val="dk2"/>
                </a:solidFill>
              </a:rPr>
              <a:t>acid</a:t>
            </a:r>
            <a:r>
              <a:rPr lang="fr" sz="1800">
                <a:solidFill>
                  <a:schemeClr val="dk2"/>
                </a:solidFill>
              </a:rPr>
              <a:t> residues.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Its sequence is defined by the </a:t>
            </a:r>
            <a:r>
              <a:rPr b="1" lang="fr" sz="1800">
                <a:solidFill>
                  <a:schemeClr val="dk2"/>
                </a:solidFill>
              </a:rPr>
              <a:t>coding</a:t>
            </a:r>
            <a:r>
              <a:rPr b="1" lang="fr" sz="1800">
                <a:solidFill>
                  <a:schemeClr val="dk2"/>
                </a:solidFill>
              </a:rPr>
              <a:t> sequence (CDS) </a:t>
            </a:r>
            <a:r>
              <a:rPr lang="fr" sz="1800">
                <a:solidFill>
                  <a:schemeClr val="dk2"/>
                </a:solidFill>
              </a:rPr>
              <a:t>of a gene, encoded through the </a:t>
            </a:r>
            <a:r>
              <a:rPr b="1" lang="fr" sz="1800">
                <a:solidFill>
                  <a:schemeClr val="dk2"/>
                </a:solidFill>
              </a:rPr>
              <a:t>genetic code.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 protein sequence dictate its 3D structure and is often divided in </a:t>
            </a:r>
            <a:r>
              <a:rPr b="1" lang="fr" sz="1800">
                <a:solidFill>
                  <a:schemeClr val="dk2"/>
                </a:solidFill>
              </a:rPr>
              <a:t>domains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774" y="653039"/>
            <a:ext cx="2617625" cy="38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OMA database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54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486" name="Google Shape;486;p54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7" name="Google Shape;487;p54"/>
          <p:cNvPicPr preferRelativeResize="0"/>
          <p:nvPr/>
        </p:nvPicPr>
        <p:blipFill rotWithShape="1">
          <a:blip r:embed="rId3">
            <a:alphaModFix/>
          </a:blip>
          <a:srcRect b="65327" l="0" r="0" t="0"/>
          <a:stretch/>
        </p:blipFill>
        <p:spPr>
          <a:xfrm>
            <a:off x="20963" y="806588"/>
            <a:ext cx="8958075" cy="173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 b="0" l="0" r="0" t="64147"/>
          <a:stretch/>
        </p:blipFill>
        <p:spPr>
          <a:xfrm>
            <a:off x="20963" y="2542269"/>
            <a:ext cx="8958075" cy="179464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490" name="Google Shape;490;p54"/>
          <p:cNvSpPr txBox="1"/>
          <p:nvPr/>
        </p:nvSpPr>
        <p:spPr>
          <a:xfrm>
            <a:off x="2945550" y="4237250"/>
            <a:ext cx="325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u="sng">
                <a:solidFill>
                  <a:schemeClr val="hlink"/>
                </a:solidFill>
                <a:hlinkClick r:id="rId4"/>
              </a:rPr>
              <a:t>https://omabrowser.org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Hierarchical Orthologous Group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6" name="Google Shape;496;p5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497" name="Google Shape;497;p55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498" name="Google Shape;498;p5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9" name="Google Shape;499;p55"/>
          <p:cNvSpPr txBox="1"/>
          <p:nvPr/>
        </p:nvSpPr>
        <p:spPr>
          <a:xfrm>
            <a:off x="304800" y="824438"/>
            <a:ext cx="10595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➢"/>
            </a:pPr>
            <a:r>
              <a:rPr lang="fr" sz="1700">
                <a:solidFill>
                  <a:srgbClr val="434343"/>
                </a:solidFill>
              </a:rPr>
              <a:t>Genes descended from a common ancestral gene at a specific taxonomic level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1438" r="44688" t="0"/>
          <a:stretch/>
        </p:blipFill>
        <p:spPr>
          <a:xfrm>
            <a:off x="422775" y="1372100"/>
            <a:ext cx="3794205" cy="36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75" y="1372100"/>
            <a:ext cx="3223176" cy="35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5648075" y="2642750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Hierarchical Orthologous Group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8" name="Google Shape;508;p5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509" name="Google Shape;509;p5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510" name="Google Shape;510;p5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1" name="Google Shape;511;p56"/>
          <p:cNvSpPr txBox="1"/>
          <p:nvPr/>
        </p:nvSpPr>
        <p:spPr>
          <a:xfrm>
            <a:off x="304800" y="824438"/>
            <a:ext cx="10595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➢"/>
            </a:pPr>
            <a:r>
              <a:rPr lang="fr" sz="1700">
                <a:solidFill>
                  <a:srgbClr val="434343"/>
                </a:solidFill>
              </a:rPr>
              <a:t>Genes descended from a common ancestral gene at a specific taxonomic level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5648075" y="2718950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3">
            <a:alphaModFix/>
          </a:blip>
          <a:srcRect b="0" l="901" r="0" t="0"/>
          <a:stretch/>
        </p:blipFill>
        <p:spPr>
          <a:xfrm>
            <a:off x="422775" y="1372100"/>
            <a:ext cx="7210947" cy="363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56"/>
          <p:cNvCxnSpPr/>
          <p:nvPr/>
        </p:nvCxnSpPr>
        <p:spPr>
          <a:xfrm flipH="1">
            <a:off x="1962575" y="2799175"/>
            <a:ext cx="378300" cy="501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6"/>
          <p:cNvSpPr/>
          <p:nvPr/>
        </p:nvSpPr>
        <p:spPr>
          <a:xfrm>
            <a:off x="5569475" y="2621500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DB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Hierarchical Orthologous Group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1" name="Google Shape;521;p5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522" name="Google Shape;522;p5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523" name="Google Shape;523;p5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4" name="Google Shape;524;p57"/>
          <p:cNvSpPr txBox="1"/>
          <p:nvPr/>
        </p:nvSpPr>
        <p:spPr>
          <a:xfrm>
            <a:off x="304800" y="824438"/>
            <a:ext cx="10595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➢"/>
            </a:pPr>
            <a:r>
              <a:rPr lang="fr" sz="1700">
                <a:solidFill>
                  <a:srgbClr val="434343"/>
                </a:solidFill>
              </a:rPr>
              <a:t>Genes descended from a common ancestral gene at a specific taxonomic level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5648075" y="2718950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57"/>
          <p:cNvCxnSpPr/>
          <p:nvPr/>
        </p:nvCxnSpPr>
        <p:spPr>
          <a:xfrm flipH="1">
            <a:off x="1981875" y="2696300"/>
            <a:ext cx="378300" cy="501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7"/>
          <p:cNvSpPr/>
          <p:nvPr/>
        </p:nvSpPr>
        <p:spPr>
          <a:xfrm>
            <a:off x="5417075" y="2621500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DB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5" y="1372100"/>
            <a:ext cx="7210952" cy="36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7"/>
          <p:cNvSpPr/>
          <p:nvPr/>
        </p:nvSpPr>
        <p:spPr>
          <a:xfrm>
            <a:off x="5511950" y="2589325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DB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57"/>
          <p:cNvCxnSpPr/>
          <p:nvPr/>
        </p:nvCxnSpPr>
        <p:spPr>
          <a:xfrm flipH="1">
            <a:off x="1981875" y="2767025"/>
            <a:ext cx="378300" cy="501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36" name="Google Shape;5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75" y="1372100"/>
            <a:ext cx="7210952" cy="3849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58"/>
          <p:cNvCxnSpPr/>
          <p:nvPr/>
        </p:nvCxnSpPr>
        <p:spPr>
          <a:xfrm flipH="1">
            <a:off x="1568725" y="1659925"/>
            <a:ext cx="554700" cy="47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58"/>
          <p:cNvSpPr/>
          <p:nvPr/>
        </p:nvSpPr>
        <p:spPr>
          <a:xfrm>
            <a:off x="5497125" y="2609925"/>
            <a:ext cx="256800" cy="25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8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Hierarchical Orthologous Group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0" name="Google Shape;540;p58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Hierarchical Orthologous Group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1" name="Google Shape;541;p58"/>
          <p:cNvSpPr txBox="1"/>
          <p:nvPr/>
        </p:nvSpPr>
        <p:spPr>
          <a:xfrm>
            <a:off x="304800" y="824438"/>
            <a:ext cx="10595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➢"/>
            </a:pPr>
            <a:r>
              <a:rPr lang="fr" sz="1700">
                <a:solidFill>
                  <a:srgbClr val="434343"/>
                </a:solidFill>
              </a:rPr>
              <a:t>Genes descended from a common ancestral gene at a specific taxonomic level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OMA database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7" name="Google Shape;547;p5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548" name="Google Shape;548;p5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9" name="Google Shape;549;p59"/>
          <p:cNvPicPr preferRelativeResize="0"/>
          <p:nvPr/>
        </p:nvPicPr>
        <p:blipFill rotWithShape="1">
          <a:blip r:embed="rId3">
            <a:alphaModFix/>
          </a:blip>
          <a:srcRect b="65327" l="0" r="0" t="0"/>
          <a:stretch/>
        </p:blipFill>
        <p:spPr>
          <a:xfrm>
            <a:off x="20963" y="806588"/>
            <a:ext cx="8958075" cy="173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9"/>
          <p:cNvPicPr preferRelativeResize="0"/>
          <p:nvPr/>
        </p:nvPicPr>
        <p:blipFill rotWithShape="1">
          <a:blip r:embed="rId3">
            <a:alphaModFix/>
          </a:blip>
          <a:srcRect b="0" l="0" r="0" t="64147"/>
          <a:stretch/>
        </p:blipFill>
        <p:spPr>
          <a:xfrm>
            <a:off x="20963" y="2542269"/>
            <a:ext cx="8958075" cy="17946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552" name="Google Shape;552;p59"/>
          <p:cNvSpPr txBox="1"/>
          <p:nvPr/>
        </p:nvSpPr>
        <p:spPr>
          <a:xfrm>
            <a:off x="2945550" y="4237250"/>
            <a:ext cx="325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u="sng">
                <a:solidFill>
                  <a:schemeClr val="hlink"/>
                </a:solidFill>
                <a:hlinkClick r:id="rId4"/>
              </a:rPr>
              <a:t>https://omabrowser.org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/>
          <p:nvPr/>
        </p:nvSpPr>
        <p:spPr>
          <a:xfrm flipH="1" rot="-5400000">
            <a:off x="5067550" y="662450"/>
            <a:ext cx="3418500" cy="4113600"/>
          </a:xfrm>
          <a:prstGeom prst="roundRect">
            <a:avLst>
              <a:gd fmla="val 6459" name="adj"/>
            </a:avLst>
          </a:prstGeom>
          <a:noFill/>
          <a:ln cap="flat" cmpd="sng" w="38100">
            <a:solidFill>
              <a:srgbClr val="4C9C7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559" name="Google Shape;559;p60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560" name="Google Shape;560;p6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1" name="Google Shape;561;p60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Family placement vs closest sequence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2" name="Google Shape;562;p60"/>
          <p:cNvSpPr txBox="1"/>
          <p:nvPr/>
        </p:nvSpPr>
        <p:spPr>
          <a:xfrm rot="-5400000">
            <a:off x="5995961" y="3261821"/>
            <a:ext cx="9810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rPr b="0" i="0" lang="fr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zz</a:t>
            </a:r>
            <a:endParaRPr sz="500"/>
          </a:p>
        </p:txBody>
      </p:sp>
      <p:pic>
        <p:nvPicPr>
          <p:cNvPr descr="Picture 12" id="563" name="Google Shape;563;p60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 flipH="1">
            <a:off x="5948185" y="3394132"/>
            <a:ext cx="478336" cy="48516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 txBox="1"/>
          <p:nvPr/>
        </p:nvSpPr>
        <p:spPr>
          <a:xfrm>
            <a:off x="5871027" y="3974006"/>
            <a:ext cx="1219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6528"/>
              </a:buClr>
              <a:buSzPts val="1900"/>
              <a:buFont typeface="Helvetica Neue"/>
              <a:buNone/>
            </a:pPr>
            <a:r>
              <a:rPr b="0" i="0" lang="fr" sz="1900" u="none" cap="none" strike="noStrike">
                <a:solidFill>
                  <a:srgbClr val="CB65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Myoglobin</a:t>
            </a:r>
            <a:endParaRPr sz="500"/>
          </a:p>
        </p:txBody>
      </p:sp>
      <p:sp>
        <p:nvSpPr>
          <p:cNvPr id="565" name="Google Shape;565;p60"/>
          <p:cNvSpPr txBox="1"/>
          <p:nvPr/>
        </p:nvSpPr>
        <p:spPr>
          <a:xfrm>
            <a:off x="7137286" y="3974841"/>
            <a:ext cx="1611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1AE"/>
              </a:buClr>
              <a:buSzPts val="1900"/>
              <a:buFont typeface="Helvetica Neue"/>
              <a:buNone/>
            </a:pPr>
            <a:r>
              <a:rPr b="0" i="0" lang="fr" sz="1900" u="none" cap="none" strike="noStrike">
                <a:solidFill>
                  <a:srgbClr val="7271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Hemoglobin</a:t>
            </a:r>
            <a:endParaRPr sz="500"/>
          </a:p>
        </p:txBody>
      </p:sp>
      <p:sp>
        <p:nvSpPr>
          <p:cNvPr id="566" name="Google Shape;566;p60"/>
          <p:cNvSpPr txBox="1"/>
          <p:nvPr/>
        </p:nvSpPr>
        <p:spPr>
          <a:xfrm>
            <a:off x="4717350" y="601114"/>
            <a:ext cx="417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9C7A"/>
              </a:buClr>
              <a:buSzPts val="2100"/>
              <a:buFont typeface="Helvetica Neue"/>
              <a:buNone/>
            </a:pPr>
            <a:r>
              <a:rPr b="0" i="0" lang="fr" sz="2100" u="none" cap="none" strike="noStrike">
                <a:solidFill>
                  <a:srgbClr val="4C9C7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Globin</a:t>
            </a:r>
            <a:endParaRPr sz="500"/>
          </a:p>
        </p:txBody>
      </p:sp>
      <p:pic>
        <p:nvPicPr>
          <p:cNvPr descr="Picture 16" id="567" name="Google Shape;567;p60"/>
          <p:cNvPicPr preferRelativeResize="0"/>
          <p:nvPr/>
        </p:nvPicPr>
        <p:blipFill rotWithShape="1">
          <a:blip r:embed="rId4">
            <a:alphaModFix amt="90000"/>
          </a:blip>
          <a:srcRect b="0" l="0" r="5633" t="0"/>
          <a:stretch/>
        </p:blipFill>
        <p:spPr>
          <a:xfrm>
            <a:off x="8188099" y="3371775"/>
            <a:ext cx="444324" cy="36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7" id="568" name="Google Shape;568;p60"/>
          <p:cNvPicPr preferRelativeResize="0"/>
          <p:nvPr/>
        </p:nvPicPr>
        <p:blipFill rotWithShape="1">
          <a:blip r:embed="rId5">
            <a:alphaModFix amt="90000"/>
          </a:blip>
          <a:srcRect b="0" l="0" r="0" t="0"/>
          <a:stretch/>
        </p:blipFill>
        <p:spPr>
          <a:xfrm flipH="1">
            <a:off x="7267028" y="3394132"/>
            <a:ext cx="478336" cy="485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569" name="Google Shape;569;p60"/>
          <p:cNvPicPr preferRelativeResize="0"/>
          <p:nvPr/>
        </p:nvPicPr>
        <p:blipFill rotWithShape="1">
          <a:blip r:embed="rId6">
            <a:alphaModFix amt="90000"/>
          </a:blip>
          <a:srcRect b="0" l="0" r="5633" t="0"/>
          <a:stretch/>
        </p:blipFill>
        <p:spPr>
          <a:xfrm>
            <a:off x="6581250" y="3431175"/>
            <a:ext cx="444324" cy="36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570" name="Google Shape;570;p60"/>
          <p:cNvPicPr preferRelativeResize="0"/>
          <p:nvPr/>
        </p:nvPicPr>
        <p:blipFill rotWithShape="1">
          <a:blip r:embed="rId7">
            <a:alphaModFix amt="90000"/>
          </a:blip>
          <a:srcRect b="0" l="0" r="0" t="0"/>
          <a:stretch/>
        </p:blipFill>
        <p:spPr>
          <a:xfrm>
            <a:off x="4763678" y="3414233"/>
            <a:ext cx="412872" cy="412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60"/>
          <p:cNvCxnSpPr/>
          <p:nvPr/>
        </p:nvCxnSpPr>
        <p:spPr>
          <a:xfrm flipH="1" rot="10800000">
            <a:off x="4970114" y="1152850"/>
            <a:ext cx="1775700" cy="217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2" name="Google Shape;572;p60"/>
          <p:cNvCxnSpPr/>
          <p:nvPr/>
        </p:nvCxnSpPr>
        <p:spPr>
          <a:xfrm rot="10800000">
            <a:off x="6709200" y="1147775"/>
            <a:ext cx="1572900" cy="2071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3" name="Google Shape;573;p60"/>
          <p:cNvCxnSpPr/>
          <p:nvPr/>
        </p:nvCxnSpPr>
        <p:spPr>
          <a:xfrm flipH="1" rot="10800000">
            <a:off x="5994139" y="1814404"/>
            <a:ext cx="1222800" cy="1510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4" name="Google Shape;574;p60"/>
          <p:cNvCxnSpPr/>
          <p:nvPr/>
        </p:nvCxnSpPr>
        <p:spPr>
          <a:xfrm flipH="1" rot="10800000">
            <a:off x="7446827" y="2710503"/>
            <a:ext cx="497400" cy="61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60"/>
          <p:cNvCxnSpPr/>
          <p:nvPr/>
        </p:nvCxnSpPr>
        <p:spPr>
          <a:xfrm rot="10800000">
            <a:off x="6480820" y="2706905"/>
            <a:ext cx="500400" cy="61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60"/>
          <p:cNvSpPr/>
          <p:nvPr/>
        </p:nvSpPr>
        <p:spPr>
          <a:xfrm>
            <a:off x="7141815" y="1727502"/>
            <a:ext cx="174000" cy="1740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0"/>
          <p:cNvSpPr txBox="1"/>
          <p:nvPr/>
        </p:nvSpPr>
        <p:spPr>
          <a:xfrm rot="-5400000">
            <a:off x="7456066" y="3245220"/>
            <a:ext cx="9789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rPr b="0" i="0" lang="fr" sz="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zz</a:t>
            </a:r>
            <a:endParaRPr sz="500"/>
          </a:p>
        </p:txBody>
      </p:sp>
      <p:grpSp>
        <p:nvGrpSpPr>
          <p:cNvPr id="578" name="Google Shape;578;p60"/>
          <p:cNvGrpSpPr/>
          <p:nvPr/>
        </p:nvGrpSpPr>
        <p:grpSpPr>
          <a:xfrm>
            <a:off x="5248847" y="1528438"/>
            <a:ext cx="1752016" cy="2393530"/>
            <a:chOff x="23932" y="-71"/>
            <a:chExt cx="4672041" cy="6382747"/>
          </a:xfrm>
        </p:grpSpPr>
        <p:cxnSp>
          <p:nvCxnSpPr>
            <p:cNvPr id="579" name="Google Shape;579;p60"/>
            <p:cNvCxnSpPr/>
            <p:nvPr/>
          </p:nvCxnSpPr>
          <p:spPr>
            <a:xfrm flipH="1" rot="10800000">
              <a:off x="684074" y="-71"/>
              <a:ext cx="4011900" cy="488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dot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pic>
          <p:nvPicPr>
            <p:cNvPr descr="Picture 31" id="580" name="Google Shape;580;p60"/>
            <p:cNvPicPr preferRelativeResize="0"/>
            <p:nvPr/>
          </p:nvPicPr>
          <p:blipFill rotWithShape="1">
            <a:blip r:embed="rId8">
              <a:alphaModFix amt="50000"/>
            </a:blip>
            <a:srcRect b="0" l="0" r="0" t="0"/>
            <a:stretch/>
          </p:blipFill>
          <p:spPr>
            <a:xfrm>
              <a:off x="23932" y="5028681"/>
              <a:ext cx="1298159" cy="135399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pic>
      </p:grpSp>
      <p:grpSp>
        <p:nvGrpSpPr>
          <p:cNvPr id="581" name="Google Shape;581;p60"/>
          <p:cNvGrpSpPr/>
          <p:nvPr/>
        </p:nvGrpSpPr>
        <p:grpSpPr>
          <a:xfrm>
            <a:off x="7619938" y="3024346"/>
            <a:ext cx="569499" cy="897626"/>
            <a:chOff x="-1" y="138421"/>
            <a:chExt cx="1577560" cy="2425360"/>
          </a:xfrm>
        </p:grpSpPr>
        <p:cxnSp>
          <p:nvCxnSpPr>
            <p:cNvPr id="582" name="Google Shape;582;p60"/>
            <p:cNvCxnSpPr>
              <a:stCxn id="583" idx="0"/>
            </p:cNvCxnSpPr>
            <p:nvPr/>
          </p:nvCxnSpPr>
          <p:spPr>
            <a:xfrm flipH="1" rot="10800000">
              <a:off x="788779" y="138421"/>
              <a:ext cx="666600" cy="847800"/>
            </a:xfrm>
            <a:prstGeom prst="straightConnector1">
              <a:avLst/>
            </a:prstGeom>
            <a:noFill/>
            <a:ln cap="flat" cmpd="sng" w="28575">
              <a:solidFill>
                <a:srgbClr val="2A2A2A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pic>
          <p:nvPicPr>
            <p:cNvPr descr="Picture 34" id="583" name="Google Shape;583;p60"/>
            <p:cNvPicPr preferRelativeResize="0"/>
            <p:nvPr/>
          </p:nvPicPr>
          <p:blipFill rotWithShape="1">
            <a:blip r:embed="rId9">
              <a:alphaModFix amt="50000"/>
            </a:blip>
            <a:srcRect b="0" l="0" r="0" t="0"/>
            <a:stretch/>
          </p:blipFill>
          <p:spPr>
            <a:xfrm>
              <a:off x="-1" y="986221"/>
              <a:ext cx="1577560" cy="1577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60"/>
          <p:cNvSpPr/>
          <p:nvPr/>
        </p:nvSpPr>
        <p:spPr>
          <a:xfrm flipH="1" rot="-5400000">
            <a:off x="5892452" y="2742333"/>
            <a:ext cx="1182600" cy="11544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CB65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7358850" y="15532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"/>
                <a:ea typeface="Helvetica Neue"/>
                <a:cs typeface="Helvetica Neue"/>
                <a:sym typeface="Helvetica Neue"/>
              </a:rPr>
              <a:t>Duplication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22775" y="1010000"/>
            <a:ext cx="37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307025" y="1010000"/>
            <a:ext cx="41136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Gene families reduce the number of comparisons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➢"/>
            </a:pPr>
            <a:r>
              <a:rPr lang="fr" sz="1500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N⋅M</a:t>
            </a:r>
            <a:r>
              <a:rPr lang="fr" sz="1500">
                <a:solidFill>
                  <a:srgbClr val="666666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fr" sz="1500">
                <a:solidFill>
                  <a:srgbClr val="666666"/>
                </a:solidFill>
              </a:rPr>
              <a:t>is much lower than </a:t>
            </a:r>
            <a:r>
              <a:rPr lang="fr" sz="1500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30000" lang="fr" sz="1500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500">
              <a:solidFill>
                <a:srgbClr val="434343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fr" sz="1600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fr" sz="1500">
                <a:solidFill>
                  <a:srgbClr val="666666"/>
                </a:solidFill>
              </a:rPr>
              <a:t> grows slowly with new genomes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The closest sequence does not always yield the correct subfamily 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8" name="Google Shape;588;p60"/>
          <p:cNvSpPr txBox="1"/>
          <p:nvPr/>
        </p:nvSpPr>
        <p:spPr>
          <a:xfrm>
            <a:off x="1125975" y="15532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ambria Math"/>
                <a:ea typeface="Cambria Math"/>
                <a:cs typeface="Cambria Math"/>
                <a:sym typeface="Cambria Math"/>
              </a:rPr>
              <a:t>N = query seq. nr.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ambria Math"/>
                <a:ea typeface="Cambria Math"/>
                <a:cs typeface="Cambria Math"/>
                <a:sym typeface="Cambria Math"/>
              </a:rPr>
              <a:t>M = HOG. nr.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89" name="Google Shape;589;p60"/>
          <p:cNvSpPr/>
          <p:nvPr/>
        </p:nvSpPr>
        <p:spPr>
          <a:xfrm flipH="1" rot="-5400000">
            <a:off x="7372186" y="2592132"/>
            <a:ext cx="1182600" cy="14217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7271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HOGs and subHOGs k-mers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5" name="Google Shape;595;p6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596" name="Google Shape;596;p6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597" name="Google Shape;597;p6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8" name="Google Shape;598;p61"/>
          <p:cNvSpPr/>
          <p:nvPr/>
        </p:nvSpPr>
        <p:spPr>
          <a:xfrm flipH="1" rot="-5400000">
            <a:off x="4722725" y="798107"/>
            <a:ext cx="3019800" cy="4297800"/>
          </a:xfrm>
          <a:prstGeom prst="roundRect">
            <a:avLst>
              <a:gd fmla="val 6459" name="adj"/>
            </a:avLst>
          </a:prstGeom>
          <a:noFill/>
          <a:ln cap="flat" cmpd="sng" w="38100">
            <a:solidFill>
              <a:srgbClr val="4C9C7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1"/>
          <p:cNvSpPr txBox="1"/>
          <p:nvPr/>
        </p:nvSpPr>
        <p:spPr>
          <a:xfrm>
            <a:off x="526750" y="952500"/>
            <a:ext cx="308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entury Gothic"/>
                <a:ea typeface="Century Gothic"/>
                <a:cs typeface="Century Gothic"/>
                <a:sym typeface="Century Gothic"/>
              </a:rPr>
              <a:t>Query sequence</a:t>
            </a:r>
            <a:endParaRPr b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61"/>
          <p:cNvSpPr txBox="1"/>
          <p:nvPr/>
        </p:nvSpPr>
        <p:spPr>
          <a:xfrm>
            <a:off x="181425" y="17379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MHPYSTQMFS LQITVMEDSQ SDMSIELPLS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1"/>
          <p:cNvSpPr txBox="1"/>
          <p:nvPr/>
        </p:nvSpPr>
        <p:spPr>
          <a:xfrm>
            <a:off x="181425" y="2048625"/>
            <a:ext cx="71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247500" y="2220400"/>
            <a:ext cx="78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HPYSTQ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289350" y="23779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PYSTQM</a:t>
            </a:r>
            <a:endParaRPr/>
          </a:p>
        </p:txBody>
      </p:sp>
      <p:sp>
        <p:nvSpPr>
          <p:cNvPr id="604" name="Google Shape;604;p61"/>
          <p:cNvSpPr txBox="1"/>
          <p:nvPr/>
        </p:nvSpPr>
        <p:spPr>
          <a:xfrm>
            <a:off x="801450" y="2647950"/>
            <a:ext cx="936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50"/>
          </a:p>
        </p:txBody>
      </p:sp>
      <p:sp>
        <p:nvSpPr>
          <p:cNvPr id="605" name="Google Shape;605;p61"/>
          <p:cNvSpPr txBox="1"/>
          <p:nvPr/>
        </p:nvSpPr>
        <p:spPr>
          <a:xfrm>
            <a:off x="986000" y="2758275"/>
            <a:ext cx="1222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50"/>
          </a:p>
        </p:txBody>
      </p:sp>
      <p:sp>
        <p:nvSpPr>
          <p:cNvPr id="606" name="Google Shape;606;p61"/>
          <p:cNvSpPr txBox="1"/>
          <p:nvPr/>
        </p:nvSpPr>
        <p:spPr>
          <a:xfrm>
            <a:off x="1158250" y="2894875"/>
            <a:ext cx="1818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50"/>
          </a:p>
        </p:txBody>
      </p:sp>
      <p:sp>
        <p:nvSpPr>
          <p:cNvPr id="607" name="Google Shape;607;p61"/>
          <p:cNvSpPr txBox="1"/>
          <p:nvPr/>
        </p:nvSpPr>
        <p:spPr>
          <a:xfrm>
            <a:off x="2133600" y="3352800"/>
            <a:ext cx="96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IELPLS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2057400" y="3200400"/>
            <a:ext cx="74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SIELPL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1923669" y="3054988"/>
            <a:ext cx="67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MSIELP</a:t>
            </a:r>
            <a:endParaRPr/>
          </a:p>
        </p:txBody>
      </p:sp>
      <p:sp>
        <p:nvSpPr>
          <p:cNvPr id="610" name="Google Shape;610;p61"/>
          <p:cNvSpPr/>
          <p:nvPr/>
        </p:nvSpPr>
        <p:spPr>
          <a:xfrm flipH="1" rot="-5400000">
            <a:off x="6855199" y="2926057"/>
            <a:ext cx="1182600" cy="15516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7271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1"/>
          <p:cNvSpPr/>
          <p:nvPr/>
        </p:nvSpPr>
        <p:spPr>
          <a:xfrm flipH="1" rot="-5400000">
            <a:off x="5350225" y="3051207"/>
            <a:ext cx="1182600" cy="1334400"/>
          </a:xfrm>
          <a:prstGeom prst="roundRect">
            <a:avLst>
              <a:gd fmla="val 14011" name="adj"/>
            </a:avLst>
          </a:prstGeom>
          <a:noFill/>
          <a:ln cap="flat" cmpd="sng" w="38100">
            <a:solidFill>
              <a:srgbClr val="CB65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61"/>
          <p:cNvCxnSpPr/>
          <p:nvPr/>
        </p:nvCxnSpPr>
        <p:spPr>
          <a:xfrm flipH="1" rot="10800000">
            <a:off x="4518014" y="1551732"/>
            <a:ext cx="1775700" cy="2177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3" name="Google Shape;613;p61"/>
          <p:cNvCxnSpPr/>
          <p:nvPr/>
        </p:nvCxnSpPr>
        <p:spPr>
          <a:xfrm rot="10800000">
            <a:off x="6257161" y="1546757"/>
            <a:ext cx="1701000" cy="2223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4" name="Google Shape;614;p61"/>
          <p:cNvCxnSpPr/>
          <p:nvPr/>
        </p:nvCxnSpPr>
        <p:spPr>
          <a:xfrm flipH="1" rot="10800000">
            <a:off x="5542039" y="2213286"/>
            <a:ext cx="1222800" cy="1510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5" name="Google Shape;615;p61"/>
          <p:cNvCxnSpPr/>
          <p:nvPr/>
        </p:nvCxnSpPr>
        <p:spPr>
          <a:xfrm flipH="1" rot="10800000">
            <a:off x="6994727" y="3109386"/>
            <a:ext cx="497400" cy="61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6" name="Google Shape;616;p61"/>
          <p:cNvSpPr/>
          <p:nvPr/>
        </p:nvSpPr>
        <p:spPr>
          <a:xfrm>
            <a:off x="6689715" y="2126385"/>
            <a:ext cx="174000" cy="1740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61"/>
          <p:cNvCxnSpPr/>
          <p:nvPr/>
        </p:nvCxnSpPr>
        <p:spPr>
          <a:xfrm rot="10800000">
            <a:off x="6028720" y="3105787"/>
            <a:ext cx="500400" cy="61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8" name="Google Shape;618;p61"/>
          <p:cNvSpPr txBox="1"/>
          <p:nvPr/>
        </p:nvSpPr>
        <p:spPr>
          <a:xfrm>
            <a:off x="4140725" y="3811808"/>
            <a:ext cx="122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</a:t>
            </a: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NCPD…</a:t>
            </a:r>
            <a:endParaRPr/>
          </a:p>
        </p:txBody>
      </p:sp>
      <p:sp>
        <p:nvSpPr>
          <p:cNvPr id="619" name="Google Shape;619;p61"/>
          <p:cNvSpPr txBox="1"/>
          <p:nvPr/>
        </p:nvSpPr>
        <p:spPr>
          <a:xfrm>
            <a:off x="5420250" y="3770658"/>
            <a:ext cx="122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</a:t>
            </a: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QMDF…</a:t>
            </a:r>
            <a:endParaRPr/>
          </a:p>
        </p:txBody>
      </p:sp>
      <p:sp>
        <p:nvSpPr>
          <p:cNvPr id="620" name="Google Shape;620;p61"/>
          <p:cNvSpPr txBox="1"/>
          <p:nvPr/>
        </p:nvSpPr>
        <p:spPr>
          <a:xfrm>
            <a:off x="6863725" y="3811808"/>
            <a:ext cx="122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</a:t>
            </a:r>
            <a:r>
              <a:rPr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QMFS… </a:t>
            </a:r>
            <a:endParaRPr/>
          </a:p>
        </p:txBody>
      </p:sp>
      <p:sp>
        <p:nvSpPr>
          <p:cNvPr id="621" name="Google Shape;621;p61"/>
          <p:cNvSpPr txBox="1"/>
          <p:nvPr/>
        </p:nvSpPr>
        <p:spPr>
          <a:xfrm>
            <a:off x="4207625" y="1506483"/>
            <a:ext cx="7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MHPYST</a:t>
            </a:r>
            <a:endParaRPr b="1" sz="1600"/>
          </a:p>
        </p:txBody>
      </p:sp>
      <p:sp>
        <p:nvSpPr>
          <p:cNvPr id="622" name="Google Shape;622;p61"/>
          <p:cNvSpPr txBox="1"/>
          <p:nvPr/>
        </p:nvSpPr>
        <p:spPr>
          <a:xfrm>
            <a:off x="5185950" y="954933"/>
            <a:ext cx="193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entury Gothic"/>
                <a:ea typeface="Century Gothic"/>
                <a:cs typeface="Century Gothic"/>
                <a:sym typeface="Century Gothic"/>
              </a:rPr>
              <a:t>HOG</a:t>
            </a:r>
            <a:endParaRPr b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61"/>
          <p:cNvSpPr txBox="1"/>
          <p:nvPr/>
        </p:nvSpPr>
        <p:spPr>
          <a:xfrm>
            <a:off x="4207625" y="1795158"/>
            <a:ext cx="7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HPYSTQ</a:t>
            </a:r>
            <a:endParaRPr b="1" sz="1600"/>
          </a:p>
        </p:txBody>
      </p:sp>
      <p:sp>
        <p:nvSpPr>
          <p:cNvPr id="624" name="Google Shape;624;p61"/>
          <p:cNvSpPr txBox="1"/>
          <p:nvPr/>
        </p:nvSpPr>
        <p:spPr>
          <a:xfrm>
            <a:off x="4207625" y="2099958"/>
            <a:ext cx="7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PYSTQM</a:t>
            </a:r>
            <a:endParaRPr b="1" sz="1600"/>
          </a:p>
        </p:txBody>
      </p:sp>
      <p:sp>
        <p:nvSpPr>
          <p:cNvPr id="625" name="Google Shape;625;p61"/>
          <p:cNvSpPr txBox="1"/>
          <p:nvPr/>
        </p:nvSpPr>
        <p:spPr>
          <a:xfrm>
            <a:off x="5274325" y="3065033"/>
            <a:ext cx="74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YSTQMD</a:t>
            </a:r>
            <a:endParaRPr b="1"/>
          </a:p>
        </p:txBody>
      </p:sp>
      <p:sp>
        <p:nvSpPr>
          <p:cNvPr id="626" name="Google Shape;626;p61"/>
          <p:cNvSpPr txBox="1"/>
          <p:nvPr/>
        </p:nvSpPr>
        <p:spPr>
          <a:xfrm>
            <a:off x="6689725" y="3065033"/>
            <a:ext cx="74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21252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YSTQMF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 of HOG attribution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2" name="Google Shape;632;p6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33" name="Google Shape;633;p62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634" name="Google Shape;634;p6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5" name="Google Shape;635;p62"/>
          <p:cNvSpPr txBox="1"/>
          <p:nvPr/>
        </p:nvSpPr>
        <p:spPr>
          <a:xfrm>
            <a:off x="283150" y="1335150"/>
            <a:ext cx="8397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Find gene families (HOGs) sharing </a:t>
            </a:r>
            <a:r>
              <a:rPr b="1" lang="fr" sz="1600">
                <a:solidFill>
                  <a:schemeClr val="dk2"/>
                </a:solidFill>
              </a:rPr>
              <a:t>kmers</a:t>
            </a:r>
            <a:r>
              <a:rPr lang="fr" sz="1600">
                <a:solidFill>
                  <a:schemeClr val="dk2"/>
                </a:solidFill>
              </a:rPr>
              <a:t> with query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Filter by a “p-value” threshold </a:t>
            </a:r>
            <a:r>
              <a:rPr b="1" lang="fr" sz="1600">
                <a:solidFill>
                  <a:schemeClr val="dk2"/>
                </a:solidFill>
              </a:rPr>
              <a:t>α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Order by excess shared kmers over the </a:t>
            </a:r>
            <a:r>
              <a:rPr lang="fr" sz="1600">
                <a:solidFill>
                  <a:schemeClr val="dk2"/>
                </a:solidFill>
              </a:rPr>
              <a:t>expected</a:t>
            </a:r>
            <a:r>
              <a:rPr lang="fr" sz="1600">
                <a:solidFill>
                  <a:schemeClr val="dk2"/>
                </a:solidFill>
              </a:rPr>
              <a:t> (</a:t>
            </a:r>
            <a:r>
              <a:rPr i="1" lang="fr" sz="1600">
                <a:solidFill>
                  <a:schemeClr val="dk2"/>
                </a:solidFill>
              </a:rPr>
              <a:t>normcount</a:t>
            </a:r>
            <a:r>
              <a:rPr lang="fr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Keep the best </a:t>
            </a:r>
            <a:r>
              <a:rPr i="1" lang="fr" sz="1600">
                <a:solidFill>
                  <a:schemeClr val="dk2"/>
                </a:solidFill>
              </a:rPr>
              <a:t>n </a:t>
            </a:r>
            <a:r>
              <a:rPr lang="fr" sz="1600">
                <a:solidFill>
                  <a:schemeClr val="dk2"/>
                </a:solidFill>
              </a:rPr>
              <a:t>results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Place into </a:t>
            </a:r>
            <a:r>
              <a:rPr b="1" lang="fr" sz="1600">
                <a:solidFill>
                  <a:schemeClr val="dk2"/>
                </a:solidFill>
              </a:rPr>
              <a:t>subfamilies</a:t>
            </a:r>
            <a:r>
              <a:rPr lang="fr" sz="1600">
                <a:solidFill>
                  <a:schemeClr val="dk2"/>
                </a:solidFill>
              </a:rPr>
              <a:t> of the selected HOGs - higher subfamily normcount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fr" sz="1600">
                <a:solidFill>
                  <a:schemeClr val="dk2"/>
                </a:solidFill>
              </a:rPr>
              <a:t>Return the placement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 - subfamily placement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1" name="Google Shape;641;p6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42" name="Google Shape;642;p6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643" name="Google Shape;643;p6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4" name="Google Shape;644;p63"/>
          <p:cNvPicPr preferRelativeResize="0"/>
          <p:nvPr/>
        </p:nvPicPr>
        <p:blipFill rotWithShape="1">
          <a:blip r:embed="rId3">
            <a:alphaModFix/>
          </a:blip>
          <a:srcRect b="50258" l="0" r="0" t="0"/>
          <a:stretch/>
        </p:blipFill>
        <p:spPr>
          <a:xfrm>
            <a:off x="4771650" y="811925"/>
            <a:ext cx="3761176" cy="37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3"/>
          <p:cNvSpPr txBox="1"/>
          <p:nvPr/>
        </p:nvSpPr>
        <p:spPr>
          <a:xfrm>
            <a:off x="268475" y="944250"/>
            <a:ext cx="4580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Benchmarking over 3 </a:t>
            </a:r>
            <a:r>
              <a:rPr i="1" lang="fr" sz="1600">
                <a:solidFill>
                  <a:schemeClr val="dk2"/>
                </a:solidFill>
              </a:rPr>
              <a:t>outgroup</a:t>
            </a:r>
            <a:r>
              <a:rPr lang="fr" sz="1600">
                <a:solidFill>
                  <a:schemeClr val="dk2"/>
                </a:solidFill>
              </a:rPr>
              <a:t> species</a:t>
            </a:r>
            <a:r>
              <a:rPr b="1" lang="fr" sz="1600">
                <a:solidFill>
                  <a:schemeClr val="dk2"/>
                </a:solidFill>
              </a:rPr>
              <a:t> 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fr" sz="1600">
                <a:solidFill>
                  <a:schemeClr val="dk2"/>
                </a:solidFill>
              </a:rPr>
              <a:t>Species removed from the database</a:t>
            </a:r>
            <a:endParaRPr sz="16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b="1" lang="fr" sz="1600">
                <a:solidFill>
                  <a:schemeClr val="dk2"/>
                </a:solidFill>
              </a:rPr>
              <a:t>Positive </a:t>
            </a:r>
            <a:r>
              <a:rPr lang="fr" sz="1600">
                <a:solidFill>
                  <a:schemeClr val="dk2"/>
                </a:solidFill>
              </a:rPr>
              <a:t>if placed into a correct family and subfamily (not overspecific)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46" name="Google Shape;646;p63"/>
          <p:cNvSpPr txBox="1"/>
          <p:nvPr/>
        </p:nvSpPr>
        <p:spPr>
          <a:xfrm>
            <a:off x="359350" y="3810475"/>
            <a:ext cx="437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OMAmer subfamily placement is more accurate than using the closest sequence 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47" name="Google Shape;647;p63"/>
          <p:cNvPicPr preferRelativeResize="0"/>
          <p:nvPr/>
        </p:nvPicPr>
        <p:blipFill rotWithShape="1">
          <a:blip r:embed="rId4">
            <a:alphaModFix/>
          </a:blip>
          <a:srcRect b="0" l="3629" r="-3630" t="0"/>
          <a:stretch/>
        </p:blipFill>
        <p:spPr>
          <a:xfrm>
            <a:off x="509000" y="1498050"/>
            <a:ext cx="803574" cy="8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2625" y="1484788"/>
            <a:ext cx="1298851" cy="8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856" y="1498050"/>
            <a:ext cx="1059827" cy="8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295958" y="39504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Amino-acid alphabet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1" name="Google Shape;201;p3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02" name="Google Shape;202;p3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2344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2723" l="0" r="0" t="0"/>
          <a:stretch/>
        </p:blipFill>
        <p:spPr>
          <a:xfrm>
            <a:off x="105675" y="1316900"/>
            <a:ext cx="7139187" cy="36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46975" y="4879200"/>
            <a:ext cx="67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</a:rPr>
              <a:t>Image from Compound Interests - https://www.compoundchem.com/2014/09/16/aminoacids/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566176" y="813600"/>
            <a:ext cx="403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20 canonical amino-acids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13" y="1561825"/>
            <a:ext cx="1115626" cy="9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850" y="3448524"/>
            <a:ext cx="1834949" cy="5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7370775" y="2585250"/>
            <a:ext cx="189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Selenocysteine </a:t>
            </a:r>
            <a:r>
              <a:rPr b="1" lang="fr" sz="1500"/>
              <a:t>U</a:t>
            </a:r>
            <a:endParaRPr b="1" sz="1500"/>
          </a:p>
        </p:txBody>
      </p:sp>
      <p:sp>
        <p:nvSpPr>
          <p:cNvPr id="210" name="Google Shape;210;p37"/>
          <p:cNvSpPr txBox="1"/>
          <p:nvPr/>
        </p:nvSpPr>
        <p:spPr>
          <a:xfrm>
            <a:off x="7435738" y="4109375"/>
            <a:ext cx="158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Pyrrolysine </a:t>
            </a:r>
            <a:r>
              <a:rPr b="1" lang="fr" sz="1500"/>
              <a:t>O</a:t>
            </a:r>
            <a:endParaRPr b="1" sz="1500"/>
          </a:p>
        </p:txBody>
      </p:sp>
      <p:sp>
        <p:nvSpPr>
          <p:cNvPr id="211" name="Google Shape;211;p37"/>
          <p:cNvSpPr txBox="1"/>
          <p:nvPr/>
        </p:nvSpPr>
        <p:spPr>
          <a:xfrm>
            <a:off x="6284925" y="805950"/>
            <a:ext cx="33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fr" sz="1800">
                <a:solidFill>
                  <a:schemeClr val="dk2"/>
                </a:solidFill>
              </a:rPr>
              <a:t>2 non-canonical ones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performances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5" name="Google Shape;655;p6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56" name="Google Shape;656;p64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657" name="Google Shape;657;p64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8" name="Google Shape;658;p64"/>
          <p:cNvPicPr preferRelativeResize="0"/>
          <p:nvPr/>
        </p:nvPicPr>
        <p:blipFill rotWithShape="1">
          <a:blip r:embed="rId3">
            <a:alphaModFix/>
          </a:blip>
          <a:srcRect b="0" l="-500" r="66704" t="5347"/>
          <a:stretch/>
        </p:blipFill>
        <p:spPr>
          <a:xfrm>
            <a:off x="4720250" y="440850"/>
            <a:ext cx="3600451" cy="37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4"/>
          <p:cNvSpPr txBox="1"/>
          <p:nvPr/>
        </p:nvSpPr>
        <p:spPr>
          <a:xfrm>
            <a:off x="328975" y="1052250"/>
            <a:ext cx="435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Runtime for placing all proteins from  20 metazoan proteomes relative to database size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0" name="Google Shape;660;p64"/>
          <p:cNvPicPr preferRelativeResize="0"/>
          <p:nvPr/>
        </p:nvPicPr>
        <p:blipFill rotWithShape="1">
          <a:blip r:embed="rId4">
            <a:alphaModFix/>
          </a:blip>
          <a:srcRect b="26610" l="0" r="0" t="0"/>
          <a:stretch/>
        </p:blipFill>
        <p:spPr>
          <a:xfrm>
            <a:off x="5954650" y="4124100"/>
            <a:ext cx="1709050" cy="1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4"/>
          <p:cNvSpPr txBox="1"/>
          <p:nvPr/>
        </p:nvSpPr>
        <p:spPr>
          <a:xfrm>
            <a:off x="328975" y="2347650"/>
            <a:ext cx="435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OMAmer scales better than </a:t>
            </a:r>
            <a:r>
              <a:rPr lang="fr" sz="1500">
                <a:solidFill>
                  <a:schemeClr val="dk2"/>
                </a:solidFill>
              </a:rPr>
              <a:t>similarity</a:t>
            </a:r>
            <a:r>
              <a:rPr lang="fr" sz="1500">
                <a:solidFill>
                  <a:schemeClr val="dk2"/>
                </a:solidFill>
              </a:rPr>
              <a:t> search softwares !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62" name="Google Shape;662;p64"/>
          <p:cNvSpPr txBox="1"/>
          <p:nvPr/>
        </p:nvSpPr>
        <p:spPr>
          <a:xfrm>
            <a:off x="199825" y="3294525"/>
            <a:ext cx="4722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OMAmer 2.1.0 (1 thread)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20,000+ proteins placed in a database of 2,927 diverse genomes in </a:t>
            </a:r>
            <a:r>
              <a:rPr b="1" lang="fr" sz="1500">
                <a:solidFill>
                  <a:schemeClr val="dk2"/>
                </a:solidFill>
              </a:rPr>
              <a:t>4:30</a:t>
            </a:r>
            <a:r>
              <a:rPr lang="fr" sz="1500">
                <a:solidFill>
                  <a:schemeClr val="dk2"/>
                </a:solidFill>
              </a:rPr>
              <a:t> minutes using </a:t>
            </a:r>
            <a:r>
              <a:rPr b="1" lang="fr" sz="1500">
                <a:solidFill>
                  <a:schemeClr val="dk2"/>
                </a:solidFill>
              </a:rPr>
              <a:t>13.3 Gb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usage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8" name="Google Shape;668;p6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69" name="Google Shape;669;p65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670" name="Google Shape;670;p6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65"/>
          <p:cNvSpPr/>
          <p:nvPr/>
        </p:nvSpPr>
        <p:spPr>
          <a:xfrm>
            <a:off x="295150" y="4013600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5"/>
          <p:cNvSpPr/>
          <p:nvPr/>
        </p:nvSpPr>
        <p:spPr>
          <a:xfrm>
            <a:off x="295150" y="3781675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5"/>
          <p:cNvSpPr/>
          <p:nvPr/>
        </p:nvSpPr>
        <p:spPr>
          <a:xfrm>
            <a:off x="295150" y="3555375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63" y="3783975"/>
            <a:ext cx="784469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295150" y="3404475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/>
              <a:t>OMAmer database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HDF5 format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Built with HOGs from the </a:t>
            </a:r>
            <a:br>
              <a:rPr i="1" lang="fr"/>
            </a:br>
            <a:r>
              <a:rPr i="1" lang="fr"/>
              <a:t>OMA Browser</a:t>
            </a:r>
            <a:endParaRPr i="1"/>
          </a:p>
        </p:txBody>
      </p:sp>
      <p:sp>
        <p:nvSpPr>
          <p:cNvPr id="676" name="Google Shape;676;p65"/>
          <p:cNvSpPr/>
          <p:nvPr/>
        </p:nvSpPr>
        <p:spPr>
          <a:xfrm>
            <a:off x="288775" y="908275"/>
            <a:ext cx="1302900" cy="1490700"/>
          </a:xfrm>
          <a:prstGeom prst="verticalScroll">
            <a:avLst>
              <a:gd fmla="val 12500" name="adj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Cambria"/>
                <a:ea typeface="Cambria"/>
                <a:cs typeface="Cambria"/>
                <a:sym typeface="Cambria"/>
              </a:rPr>
              <a:t>Proteome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&gt;Seq2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&gt;Seq3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7" name="Google Shape;677;p65"/>
          <p:cNvSpPr txBox="1"/>
          <p:nvPr/>
        </p:nvSpPr>
        <p:spPr>
          <a:xfrm>
            <a:off x="546275" y="1034400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/>
              <a:t>Query sequences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FASTA format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From any species</a:t>
            </a:r>
            <a:endParaRPr i="1"/>
          </a:p>
        </p:txBody>
      </p:sp>
      <p:sp>
        <p:nvSpPr>
          <p:cNvPr id="678" name="Google Shape;678;p65"/>
          <p:cNvSpPr/>
          <p:nvPr/>
        </p:nvSpPr>
        <p:spPr>
          <a:xfrm>
            <a:off x="6265225" y="1600300"/>
            <a:ext cx="1950750" cy="1285902"/>
          </a:xfrm>
          <a:prstGeom prst="flowChart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Seq1 	HOG:D0578800.1c.1d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Seq2	HOG:D0571029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Seq3 	HOG:D0606120.3n</a:t>
            </a:r>
            <a:endParaRPr sz="1000"/>
          </a:p>
        </p:txBody>
      </p:sp>
      <p:sp>
        <p:nvSpPr>
          <p:cNvPr id="679" name="Google Shape;679;p65"/>
          <p:cNvSpPr txBox="1"/>
          <p:nvPr/>
        </p:nvSpPr>
        <p:spPr>
          <a:xfrm>
            <a:off x="5217700" y="3168375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/>
              <a:t>OMAmer output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Tab separated format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All HOG placements</a:t>
            </a:r>
            <a:endParaRPr i="1"/>
          </a:p>
        </p:txBody>
      </p:sp>
      <p:cxnSp>
        <p:nvCxnSpPr>
          <p:cNvPr id="680" name="Google Shape;680;p65"/>
          <p:cNvCxnSpPr>
            <a:stCxn id="678" idx="1"/>
          </p:cNvCxnSpPr>
          <p:nvPr/>
        </p:nvCxnSpPr>
        <p:spPr>
          <a:xfrm flipH="1">
            <a:off x="3708625" y="2243251"/>
            <a:ext cx="2556600" cy="171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65"/>
          <p:cNvCxnSpPr>
            <a:stCxn id="678" idx="1"/>
          </p:cNvCxnSpPr>
          <p:nvPr/>
        </p:nvCxnSpPr>
        <p:spPr>
          <a:xfrm rot="10800000">
            <a:off x="3941425" y="1523851"/>
            <a:ext cx="2323800" cy="71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65"/>
          <p:cNvSpPr txBox="1"/>
          <p:nvPr/>
        </p:nvSpPr>
        <p:spPr>
          <a:xfrm>
            <a:off x="2582625" y="713413"/>
            <a:ext cx="6283500" cy="400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omamer search --query query.fa --db db.h5 --output results.txt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output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8" name="Google Shape;688;p6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89" name="Google Shape;689;p6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690" name="Google Shape;690;p6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91" name="Google Shape;691;p66"/>
          <p:cNvGraphicFramePr/>
          <p:nvPr/>
        </p:nvGraphicFramePr>
        <p:xfrm>
          <a:off x="206600" y="108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{060FA27C-723E-4419-A3DE-0C9713E2AD4F}</a:tableStyleId>
              </a:tblPr>
              <a:tblGrid>
                <a:gridCol w="1177375"/>
                <a:gridCol w="2103850"/>
                <a:gridCol w="1393325"/>
                <a:gridCol w="1652650"/>
                <a:gridCol w="1001500"/>
                <a:gridCol w="1402100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qseqid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hogid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hoglevel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family_p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family_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count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family_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normcount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Seq1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HOG:D0630083.1g.9c.31d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Theria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858.4562422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0.970765763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Seq2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HOG:D0630583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Gnathostomata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1002.895597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subfamily_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score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subfamily_count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qseqlen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subfamily_medianseqlen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qseq_overlap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0.9298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143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143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128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155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2" name="Google Shape;692;p66"/>
          <p:cNvSpPr txBox="1"/>
          <p:nvPr/>
        </p:nvSpPr>
        <p:spPr>
          <a:xfrm>
            <a:off x="4613375" y="4646325"/>
            <a:ext cx="45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3"/>
              </a:rPr>
              <a:t>https://github.com/DessimozLab/omamer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7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references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8" name="Google Shape;698;p6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699" name="Google Shape;699;p6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700" name="Google Shape;700;p6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01" name="Google Shape;7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0" y="1083800"/>
            <a:ext cx="5630951" cy="14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7"/>
          <p:cNvSpPr txBox="1"/>
          <p:nvPr/>
        </p:nvSpPr>
        <p:spPr>
          <a:xfrm>
            <a:off x="470425" y="3090375"/>
            <a:ext cx="85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: </a:t>
            </a:r>
            <a:r>
              <a:rPr lang="fr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https://github.com/DessimozLab/omamer</a:t>
            </a:r>
            <a:endParaRPr b="1"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icture 4" id="703" name="Google Shape;70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5443" y="326848"/>
            <a:ext cx="747767" cy="10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7"/>
          <p:cNvSpPr txBox="1"/>
          <p:nvPr/>
        </p:nvSpPr>
        <p:spPr>
          <a:xfrm>
            <a:off x="7985764" y="1373700"/>
            <a:ext cx="747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b="0" i="0" lang="fr" sz="1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</a:t>
            </a:r>
            <a:endParaRPr sz="120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500"/>
              <a:buFont typeface="Helvetica Neue"/>
              <a:buNone/>
            </a:pPr>
            <a:r>
              <a:rPr b="0" i="0" lang="fr" sz="12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Rossier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/>
          <p:nvPr/>
        </p:nvSpPr>
        <p:spPr>
          <a:xfrm>
            <a:off x="1173000" y="1678950"/>
            <a:ext cx="679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OMAmer use-case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Scalable orthology </a:t>
            </a: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FastOMA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9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use case: speeding up orthology inference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5" name="Google Shape;715;p6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16" name="Google Shape;716;p6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717" name="Google Shape;717;p6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8" name="Google Shape;718;p69"/>
          <p:cNvSpPr txBox="1"/>
          <p:nvPr/>
        </p:nvSpPr>
        <p:spPr>
          <a:xfrm>
            <a:off x="318450" y="884575"/>
            <a:ext cx="335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Specie number in orthology </a:t>
            </a:r>
            <a:endParaRPr b="1"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databases</a:t>
            </a:r>
            <a:endParaRPr b="1"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0" y="1792100"/>
            <a:ext cx="3623550" cy="190448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 txBox="1"/>
          <p:nvPr/>
        </p:nvSpPr>
        <p:spPr>
          <a:xfrm>
            <a:off x="129550" y="4696225"/>
            <a:ext cx="4473000" cy="538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DBBBC"/>
                </a:solidFill>
              </a:rPr>
              <a:t>R. Waterhouse. Biodiversity Bioinformatics. SIB course.</a:t>
            </a:r>
            <a:endParaRPr sz="1100">
              <a:solidFill>
                <a:srgbClr val="BDBBB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DBBBC"/>
                </a:solidFill>
              </a:rPr>
              <a:t>The Quest for Orthologs orthology benchmark service in 2022. NA</a:t>
            </a:r>
            <a:r>
              <a:rPr lang="fr" sz="1000">
                <a:solidFill>
                  <a:srgbClr val="BDBBBC"/>
                </a:solidFill>
              </a:rPr>
              <a:t>R.</a:t>
            </a:r>
            <a:endParaRPr sz="1000">
              <a:solidFill>
                <a:srgbClr val="BDBBBC"/>
              </a:solidFill>
            </a:endParaRPr>
          </a:p>
        </p:txBody>
      </p:sp>
      <p:sp>
        <p:nvSpPr>
          <p:cNvPr id="721" name="Google Shape;721;p69"/>
          <p:cNvSpPr txBox="1"/>
          <p:nvPr/>
        </p:nvSpPr>
        <p:spPr>
          <a:xfrm>
            <a:off x="0" y="3927013"/>
            <a:ext cx="357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ED2123"/>
                </a:solidFill>
                <a:latin typeface="Verdana"/>
                <a:ea typeface="Verdana"/>
                <a:cs typeface="Verdana"/>
                <a:sym typeface="Verdana"/>
              </a:rPr>
              <a:t>❌ </a:t>
            </a:r>
            <a:r>
              <a:rPr lang="fr" sz="1700">
                <a:solidFill>
                  <a:srgbClr val="ED2123"/>
                </a:solidFill>
              </a:rPr>
              <a:t>All-vs-all comparison </a:t>
            </a:r>
            <a:endParaRPr sz="1700">
              <a:solidFill>
                <a:srgbClr val="ED2123"/>
              </a:solidFill>
            </a:endParaRPr>
          </a:p>
        </p:txBody>
      </p:sp>
      <p:graphicFrame>
        <p:nvGraphicFramePr>
          <p:cNvPr id="722" name="Google Shape;722;p69"/>
          <p:cNvGraphicFramePr/>
          <p:nvPr/>
        </p:nvGraphicFramePr>
        <p:xfrm>
          <a:off x="4108718" y="112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{B8E99984-8BCE-4627-9D01-2578F5981CDB}</a:tableStyleId>
              </a:tblPr>
              <a:tblGrid>
                <a:gridCol w="2553800"/>
                <a:gridCol w="924425"/>
                <a:gridCol w="1534500"/>
              </a:tblGrid>
              <a:tr h="58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Method/resource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# species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2,851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Graph based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20,110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Graph based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Tree based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12,535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Graph +  tree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Graph + 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23" name="Google Shape;7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56" y="3999616"/>
            <a:ext cx="186468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268" y="2181913"/>
            <a:ext cx="1627150" cy="4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643" y="1746576"/>
            <a:ext cx="1770041" cy="4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9"/>
          <p:cNvPicPr preferRelativeResize="0"/>
          <p:nvPr/>
        </p:nvPicPr>
        <p:blipFill rotWithShape="1">
          <a:blip r:embed="rId7">
            <a:alphaModFix/>
          </a:blip>
          <a:srcRect b="8551" l="0" r="0" t="11300"/>
          <a:stretch/>
        </p:blipFill>
        <p:spPr>
          <a:xfrm>
            <a:off x="4857943" y="2855625"/>
            <a:ext cx="49112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9"/>
          <p:cNvPicPr preferRelativeResize="0"/>
          <p:nvPr/>
        </p:nvPicPr>
        <p:blipFill rotWithShape="1">
          <a:blip r:embed="rId8">
            <a:alphaModFix/>
          </a:blip>
          <a:srcRect b="14629" l="4609" r="2089" t="14629"/>
          <a:stretch/>
        </p:blipFill>
        <p:spPr>
          <a:xfrm>
            <a:off x="4436831" y="3381050"/>
            <a:ext cx="1821671" cy="4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0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Bottleneck in orthology inference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3" name="Google Shape;733;p7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34" name="Google Shape;734;p70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735" name="Google Shape;735;p7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6" name="Google Shape;736;p70"/>
          <p:cNvSpPr txBox="1"/>
          <p:nvPr>
            <p:ph idx="1" type="body"/>
          </p:nvPr>
        </p:nvSpPr>
        <p:spPr>
          <a:xfrm>
            <a:off x="915950" y="923875"/>
            <a:ext cx="6787500" cy="11577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rm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1200"/>
              </a:spcAft>
              <a:buSzPts val="1300"/>
              <a:buChar char="●"/>
            </a:pPr>
            <a:r>
              <a:rPr b="1" lang="fr" sz="1700"/>
              <a:t>Dataset</a:t>
            </a:r>
            <a:r>
              <a:rPr lang="fr" sz="1700"/>
              <a:t> : U</a:t>
            </a:r>
            <a:r>
              <a:rPr lang="fr" sz="1700"/>
              <a:t>niProt reference eukaryotic proteomes</a:t>
            </a:r>
            <a:endParaRPr sz="1700"/>
          </a:p>
        </p:txBody>
      </p:sp>
      <p:sp>
        <p:nvSpPr>
          <p:cNvPr id="737" name="Google Shape;737;p70"/>
          <p:cNvSpPr txBox="1"/>
          <p:nvPr>
            <p:ph idx="1" type="body"/>
          </p:nvPr>
        </p:nvSpPr>
        <p:spPr>
          <a:xfrm>
            <a:off x="6267950" y="3255125"/>
            <a:ext cx="2753100" cy="1103400"/>
          </a:xfrm>
          <a:prstGeom prst="rect">
            <a:avLst/>
          </a:prstGeom>
        </p:spPr>
        <p:txBody>
          <a:bodyPr anchorCtr="0" anchor="t" bIns="67500" lIns="68575" spcFirstLastPara="1" rIns="68575" wrap="square" tIns="675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SzPts val="770"/>
              <a:buNone/>
            </a:pPr>
            <a:r>
              <a:rPr b="1" lang="fr" sz="1700"/>
              <a:t>Existing methods have a hard time scaling to thousands of proteomes !</a:t>
            </a:r>
            <a:endParaRPr b="1" sz="1700"/>
          </a:p>
        </p:txBody>
      </p:sp>
      <p:pic>
        <p:nvPicPr>
          <p:cNvPr id="738" name="Google Shape;738;p70"/>
          <p:cNvPicPr preferRelativeResize="0"/>
          <p:nvPr/>
        </p:nvPicPr>
        <p:blipFill rotWithShape="1">
          <a:blip r:embed="rId3">
            <a:alphaModFix/>
          </a:blip>
          <a:srcRect b="0" l="0" r="0" t="6023"/>
          <a:stretch/>
        </p:blipFill>
        <p:spPr>
          <a:xfrm>
            <a:off x="1872725" y="1303575"/>
            <a:ext cx="4146251" cy="33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4" name="Google Shape;744;p7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45" name="Google Shape;745;p7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746" name="Google Shape;746;p7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47" name="Google Shape;747;p71"/>
          <p:cNvPicPr preferRelativeResize="0"/>
          <p:nvPr/>
        </p:nvPicPr>
        <p:blipFill rotWithShape="1">
          <a:blip r:embed="rId3">
            <a:alphaModFix/>
          </a:blip>
          <a:srcRect b="0" l="0" r="67492" t="16576"/>
          <a:stretch/>
        </p:blipFill>
        <p:spPr>
          <a:xfrm>
            <a:off x="152400" y="1443400"/>
            <a:ext cx="2873400" cy="21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1"/>
          <p:cNvPicPr preferRelativeResize="0"/>
          <p:nvPr/>
        </p:nvPicPr>
        <p:blipFill rotWithShape="1">
          <a:blip r:embed="rId3">
            <a:alphaModFix/>
          </a:blip>
          <a:srcRect b="0" l="77980" r="0" t="16576"/>
          <a:stretch/>
        </p:blipFill>
        <p:spPr>
          <a:xfrm>
            <a:off x="7123650" y="1443400"/>
            <a:ext cx="1946276" cy="21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1"/>
          <p:cNvPicPr preferRelativeResize="0"/>
          <p:nvPr/>
        </p:nvPicPr>
        <p:blipFill rotWithShape="1">
          <a:blip r:embed="rId3">
            <a:alphaModFix/>
          </a:blip>
          <a:srcRect b="0" l="61142" r="23496" t="16576"/>
          <a:stretch/>
        </p:blipFill>
        <p:spPr>
          <a:xfrm>
            <a:off x="5709325" y="1443400"/>
            <a:ext cx="1357798" cy="21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812" y="1516708"/>
            <a:ext cx="2477525" cy="1805292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1"/>
          <p:cNvSpPr txBox="1"/>
          <p:nvPr/>
        </p:nvSpPr>
        <p:spPr>
          <a:xfrm>
            <a:off x="76200" y="4851000"/>
            <a:ext cx="432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900">
                <a:solidFill>
                  <a:srgbClr val="000000"/>
                </a:solidFill>
              </a:rPr>
              <a:t>Majidian et al, Orthology inference at scale with FastOMA, 202</a:t>
            </a:r>
            <a:r>
              <a:rPr lang="fr" sz="900"/>
              <a:t>5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752" name="Google Shape;752;p71"/>
          <p:cNvSpPr txBox="1"/>
          <p:nvPr/>
        </p:nvSpPr>
        <p:spPr>
          <a:xfrm>
            <a:off x="359350" y="942150"/>
            <a:ext cx="853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OMAmer family placement is used as pre-assignment of orthologous groups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53" name="Google Shape;753;p71"/>
          <p:cNvSpPr txBox="1"/>
          <p:nvPr/>
        </p:nvSpPr>
        <p:spPr>
          <a:xfrm>
            <a:off x="359350" y="3685350"/>
            <a:ext cx="853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All other computations are done within a HOG - no all-against-all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54" name="Google Shape;754;p71"/>
          <p:cNvPicPr preferRelativeResize="0"/>
          <p:nvPr/>
        </p:nvPicPr>
        <p:blipFill rotWithShape="1">
          <a:blip r:embed="rId5">
            <a:alphaModFix/>
          </a:blip>
          <a:srcRect b="51462" l="38973" r="35985" t="16079"/>
          <a:stretch/>
        </p:blipFill>
        <p:spPr>
          <a:xfrm>
            <a:off x="8178100" y="63350"/>
            <a:ext cx="789125" cy="7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1"/>
          <p:cNvSpPr txBox="1"/>
          <p:nvPr/>
        </p:nvSpPr>
        <p:spPr>
          <a:xfrm>
            <a:off x="7743164" y="750789"/>
            <a:ext cx="16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Sina 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Majidian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2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- Orthology inference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1" name="Google Shape;761;p7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62" name="Google Shape;762;p7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3" name="Google Shape;763;p72"/>
          <p:cNvSpPr txBox="1"/>
          <p:nvPr/>
        </p:nvSpPr>
        <p:spPr>
          <a:xfrm>
            <a:off x="76200" y="4851000"/>
            <a:ext cx="432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900">
                <a:solidFill>
                  <a:srgbClr val="000000"/>
                </a:solidFill>
              </a:rPr>
              <a:t>Majidian et al, Orthology inference at scale with FastOMA, 202</a:t>
            </a:r>
            <a:r>
              <a:rPr lang="fr" sz="900"/>
              <a:t>5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764" name="Google Shape;764;p72"/>
          <p:cNvSpPr/>
          <p:nvPr/>
        </p:nvSpPr>
        <p:spPr>
          <a:xfrm>
            <a:off x="3594150" y="2456750"/>
            <a:ext cx="5664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72"/>
          <p:cNvPicPr preferRelativeResize="0"/>
          <p:nvPr/>
        </p:nvPicPr>
        <p:blipFill rotWithShape="1">
          <a:blip r:embed="rId3">
            <a:alphaModFix/>
          </a:blip>
          <a:srcRect b="0" l="6898" r="0" t="0"/>
          <a:stretch/>
        </p:blipFill>
        <p:spPr>
          <a:xfrm>
            <a:off x="378675" y="911575"/>
            <a:ext cx="2834000" cy="38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2"/>
          <p:cNvPicPr preferRelativeResize="0"/>
          <p:nvPr/>
        </p:nvPicPr>
        <p:blipFill rotWithShape="1">
          <a:blip r:embed="rId4">
            <a:alphaModFix/>
          </a:blip>
          <a:srcRect b="24677" l="0" r="90627" t="28468"/>
          <a:stretch/>
        </p:blipFill>
        <p:spPr>
          <a:xfrm>
            <a:off x="34200" y="1632909"/>
            <a:ext cx="548700" cy="157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2"/>
          <p:cNvPicPr preferRelativeResize="0"/>
          <p:nvPr/>
        </p:nvPicPr>
        <p:blipFill rotWithShape="1">
          <a:blip r:embed="rId5">
            <a:alphaModFix/>
          </a:blip>
          <a:srcRect b="16568" l="0" r="48783" t="71057"/>
          <a:stretch/>
        </p:blipFill>
        <p:spPr>
          <a:xfrm>
            <a:off x="3764575" y="4156450"/>
            <a:ext cx="2464148" cy="7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- Orthology inference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3" name="Google Shape;773;p73"/>
          <p:cNvSpPr txBox="1"/>
          <p:nvPr>
            <p:ph idx="10" type="dt"/>
          </p:nvPr>
        </p:nvSpPr>
        <p:spPr>
          <a:xfrm>
            <a:off x="359339" y="44883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74" name="Google Shape;774;p73"/>
          <p:cNvSpPr txBox="1"/>
          <p:nvPr>
            <p:ph idx="12" type="sldNum"/>
          </p:nvPr>
        </p:nvSpPr>
        <p:spPr>
          <a:xfrm>
            <a:off x="7901609" y="47931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5" name="Google Shape;775;p73"/>
          <p:cNvSpPr txBox="1"/>
          <p:nvPr/>
        </p:nvSpPr>
        <p:spPr>
          <a:xfrm>
            <a:off x="76200" y="4851000"/>
            <a:ext cx="432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900">
                <a:solidFill>
                  <a:srgbClr val="000000"/>
                </a:solidFill>
              </a:rPr>
              <a:t>Majidian et al, Orthology inference at scale with FastOMA, 202</a:t>
            </a:r>
            <a:r>
              <a:rPr lang="fr" sz="900"/>
              <a:t>5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776" name="Google Shape;776;p73"/>
          <p:cNvSpPr/>
          <p:nvPr/>
        </p:nvSpPr>
        <p:spPr>
          <a:xfrm>
            <a:off x="3594150" y="2380550"/>
            <a:ext cx="5664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73"/>
          <p:cNvPicPr preferRelativeResize="0"/>
          <p:nvPr/>
        </p:nvPicPr>
        <p:blipFill rotWithShape="1">
          <a:blip r:embed="rId3">
            <a:alphaModFix/>
          </a:blip>
          <a:srcRect b="0" l="0" r="49566" t="84865"/>
          <a:stretch/>
        </p:blipFill>
        <p:spPr>
          <a:xfrm>
            <a:off x="3785275" y="4001512"/>
            <a:ext cx="2426475" cy="91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3"/>
          <p:cNvPicPr preferRelativeResize="0"/>
          <p:nvPr/>
        </p:nvPicPr>
        <p:blipFill rotWithShape="1">
          <a:blip r:embed="rId4">
            <a:alphaModFix/>
          </a:blip>
          <a:srcRect b="0" l="4915" r="0" t="0"/>
          <a:stretch/>
        </p:blipFill>
        <p:spPr>
          <a:xfrm>
            <a:off x="311700" y="835375"/>
            <a:ext cx="2993750" cy="38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3"/>
          <p:cNvPicPr preferRelativeResize="0"/>
          <p:nvPr/>
        </p:nvPicPr>
        <p:blipFill rotWithShape="1">
          <a:blip r:embed="rId5">
            <a:alphaModFix/>
          </a:blip>
          <a:srcRect b="24677" l="0" r="90627" t="28468"/>
          <a:stretch/>
        </p:blipFill>
        <p:spPr>
          <a:xfrm>
            <a:off x="34200" y="1556709"/>
            <a:ext cx="548700" cy="157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3"/>
          <p:cNvPicPr preferRelativeResize="0"/>
          <p:nvPr/>
        </p:nvPicPr>
        <p:blipFill rotWithShape="1">
          <a:blip r:embed="rId3">
            <a:alphaModFix/>
          </a:blip>
          <a:srcRect b="16568" l="53140" r="2218" t="71213"/>
          <a:stretch/>
        </p:blipFill>
        <p:spPr>
          <a:xfrm>
            <a:off x="6445401" y="4089675"/>
            <a:ext cx="2147827" cy="7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3"/>
          <p:cNvPicPr preferRelativeResize="0"/>
          <p:nvPr/>
        </p:nvPicPr>
        <p:blipFill rotWithShape="1">
          <a:blip r:embed="rId3">
            <a:alphaModFix/>
          </a:blip>
          <a:srcRect b="29569" l="53140" r="2218" t="56112"/>
          <a:stretch/>
        </p:blipFill>
        <p:spPr>
          <a:xfrm>
            <a:off x="6445400" y="3177076"/>
            <a:ext cx="2147827" cy="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3"/>
          <p:cNvPicPr preferRelativeResize="0"/>
          <p:nvPr/>
        </p:nvPicPr>
        <p:blipFill rotWithShape="1">
          <a:blip r:embed="rId3">
            <a:alphaModFix/>
          </a:blip>
          <a:srcRect b="29570" l="862" r="48706" t="56111"/>
          <a:stretch/>
        </p:blipFill>
        <p:spPr>
          <a:xfrm>
            <a:off x="3930150" y="3177076"/>
            <a:ext cx="2426475" cy="8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73"/>
          <p:cNvCxnSpPr/>
          <p:nvPr/>
        </p:nvCxnSpPr>
        <p:spPr>
          <a:xfrm flipH="1">
            <a:off x="2860975" y="1516150"/>
            <a:ext cx="554700" cy="47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4" name="Google Shape;784;p73"/>
          <p:cNvPicPr preferRelativeResize="0"/>
          <p:nvPr/>
        </p:nvPicPr>
        <p:blipFill rotWithShape="1">
          <a:blip r:embed="rId3">
            <a:alphaModFix/>
          </a:blip>
          <a:srcRect b="51325" l="53140" r="32870" t="36456"/>
          <a:stretch/>
        </p:blipFill>
        <p:spPr>
          <a:xfrm>
            <a:off x="6493800" y="1988950"/>
            <a:ext cx="673051" cy="7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3"/>
          <p:cNvPicPr preferRelativeResize="0"/>
          <p:nvPr/>
        </p:nvPicPr>
        <p:blipFill rotWithShape="1">
          <a:blip r:embed="rId3">
            <a:alphaModFix/>
          </a:blip>
          <a:srcRect b="44433" l="70986" r="2218" t="36457"/>
          <a:stretch/>
        </p:blipFill>
        <p:spPr>
          <a:xfrm>
            <a:off x="7304026" y="2021925"/>
            <a:ext cx="1289200" cy="115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100" y="2021925"/>
            <a:ext cx="2391513" cy="115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3"/>
          <p:cNvSpPr/>
          <p:nvPr/>
        </p:nvSpPr>
        <p:spPr>
          <a:xfrm>
            <a:off x="7711875" y="2150525"/>
            <a:ext cx="164100" cy="19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295958" y="39504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Amino acid alphabet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7" name="Google Shape;217;p38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18" name="Google Shape;218;p38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50" y="685050"/>
            <a:ext cx="4141750" cy="36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5050600" y="4314763"/>
            <a:ext cx="38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rgbClr val="B7B7B7"/>
                </a:solidFill>
              </a:rPr>
              <a:t>Source</a:t>
            </a:r>
            <a:r>
              <a:rPr lang="fr" sz="1100" u="sng">
                <a:solidFill>
                  <a:srgbClr val="B7B7B7"/>
                </a:solidFill>
              </a:rPr>
              <a:t>: https://www.chemguide.co.uk</a:t>
            </a:r>
            <a:endParaRPr sz="1100" u="sng">
              <a:solidFill>
                <a:srgbClr val="B7B7B7"/>
              </a:solidFill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451600" y="1080250"/>
            <a:ext cx="38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235900" y="863100"/>
            <a:ext cx="4921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❖"/>
            </a:pPr>
            <a:r>
              <a:rPr lang="fr" sz="1600">
                <a:solidFill>
                  <a:srgbClr val="666666"/>
                </a:solidFill>
              </a:rPr>
              <a:t>20 canonical amino-acids -&gt;  20 lettere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❖"/>
            </a:pPr>
            <a:r>
              <a:rPr lang="fr" sz="1600">
                <a:solidFill>
                  <a:srgbClr val="666666"/>
                </a:solidFill>
              </a:rPr>
              <a:t>Degenerate genetic code : </a:t>
            </a:r>
            <a:endParaRPr sz="1600">
              <a:solidFill>
                <a:srgbClr val="66666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66666"/>
                </a:solidFill>
              </a:rPr>
              <a:t>64 nucleotide triplets for 20 amino-acids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09" y="2605350"/>
            <a:ext cx="2903016" cy="19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235900" y="2126250"/>
            <a:ext cx="50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❖"/>
            </a:pPr>
            <a:r>
              <a:rPr lang="fr" sz="1600">
                <a:solidFill>
                  <a:srgbClr val="666666"/>
                </a:solidFill>
              </a:rPr>
              <a:t>Amino-acids have heterogeneous </a:t>
            </a:r>
            <a:r>
              <a:rPr lang="fr" sz="1600">
                <a:solidFill>
                  <a:srgbClr val="666666"/>
                </a:solidFill>
              </a:rPr>
              <a:t>frequency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2379900" y="234090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3" name="Google Shape;793;p74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794" name="Google Shape;794;p74"/>
          <p:cNvSpPr txBox="1"/>
          <p:nvPr/>
        </p:nvSpPr>
        <p:spPr>
          <a:xfrm>
            <a:off x="76200" y="4851000"/>
            <a:ext cx="432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900">
                <a:solidFill>
                  <a:srgbClr val="000000"/>
                </a:solidFill>
              </a:rPr>
              <a:t>Majidian et al, Orthology inference at scale with FastOMA, 202</a:t>
            </a:r>
            <a:r>
              <a:rPr lang="fr" sz="900"/>
              <a:t>5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795" name="Google Shape;795;p74"/>
          <p:cNvSpPr/>
          <p:nvPr/>
        </p:nvSpPr>
        <p:spPr>
          <a:xfrm>
            <a:off x="3594150" y="2456750"/>
            <a:ext cx="566400" cy="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74"/>
          <p:cNvPicPr preferRelativeResize="0"/>
          <p:nvPr/>
        </p:nvPicPr>
        <p:blipFill rotWithShape="1">
          <a:blip r:embed="rId3">
            <a:alphaModFix/>
          </a:blip>
          <a:srcRect b="16568" l="0" r="0" t="37395"/>
          <a:stretch/>
        </p:blipFill>
        <p:spPr>
          <a:xfrm>
            <a:off x="3764575" y="2274075"/>
            <a:ext cx="4811226" cy="278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12" y="1086947"/>
            <a:ext cx="2862375" cy="3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4"/>
          <p:cNvPicPr preferRelativeResize="0"/>
          <p:nvPr/>
        </p:nvPicPr>
        <p:blipFill rotWithShape="1">
          <a:blip r:embed="rId5">
            <a:alphaModFix/>
          </a:blip>
          <a:srcRect b="24677" l="0" r="90627" t="28468"/>
          <a:stretch/>
        </p:blipFill>
        <p:spPr>
          <a:xfrm>
            <a:off x="34200" y="1785309"/>
            <a:ext cx="548700" cy="157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4"/>
          <p:cNvPicPr preferRelativeResize="0"/>
          <p:nvPr/>
        </p:nvPicPr>
        <p:blipFill rotWithShape="1">
          <a:blip r:embed="rId3">
            <a:alphaModFix/>
          </a:blip>
          <a:srcRect b="67919" l="67179" r="4325" t="0"/>
          <a:stretch/>
        </p:blipFill>
        <p:spPr>
          <a:xfrm>
            <a:off x="6996675" y="50150"/>
            <a:ext cx="1370977" cy="193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4"/>
          <p:cNvPicPr preferRelativeResize="0"/>
          <p:nvPr/>
        </p:nvPicPr>
        <p:blipFill rotWithShape="1">
          <a:blip r:embed="rId3">
            <a:alphaModFix/>
          </a:blip>
          <a:srcRect b="63209" l="1125" r="49306" t="24286"/>
          <a:stretch/>
        </p:blipFill>
        <p:spPr>
          <a:xfrm>
            <a:off x="3819000" y="1518224"/>
            <a:ext cx="2384751" cy="75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74"/>
          <p:cNvCxnSpPr/>
          <p:nvPr/>
        </p:nvCxnSpPr>
        <p:spPr>
          <a:xfrm flipH="1">
            <a:off x="2818575" y="1856100"/>
            <a:ext cx="554700" cy="47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2" name="Google Shape;802;p74"/>
          <p:cNvPicPr preferRelativeResize="0"/>
          <p:nvPr/>
        </p:nvPicPr>
        <p:blipFill rotWithShape="1">
          <a:blip r:embed="rId3">
            <a:alphaModFix/>
          </a:blip>
          <a:srcRect b="81369" l="50433" r="34613" t="9155"/>
          <a:stretch/>
        </p:blipFill>
        <p:spPr>
          <a:xfrm>
            <a:off x="6277250" y="680375"/>
            <a:ext cx="719425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4"/>
          <p:cNvPicPr preferRelativeResize="0"/>
          <p:nvPr/>
        </p:nvPicPr>
        <p:blipFill rotWithShape="1">
          <a:blip r:embed="rId3">
            <a:alphaModFix/>
          </a:blip>
          <a:srcRect b="63209" l="50433" r="36381" t="27721"/>
          <a:stretch/>
        </p:blipFill>
        <p:spPr>
          <a:xfrm>
            <a:off x="6277250" y="1725874"/>
            <a:ext cx="634327" cy="54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5238" y="274800"/>
            <a:ext cx="2384750" cy="113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5725" y="2274075"/>
            <a:ext cx="2391513" cy="1155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Google Shape;806;p74"/>
          <p:cNvCxnSpPr/>
          <p:nvPr/>
        </p:nvCxnSpPr>
        <p:spPr>
          <a:xfrm flipH="1">
            <a:off x="2263875" y="1253075"/>
            <a:ext cx="554700" cy="47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74"/>
          <p:cNvSpPr/>
          <p:nvPr/>
        </p:nvSpPr>
        <p:spPr>
          <a:xfrm>
            <a:off x="7600113" y="2328900"/>
            <a:ext cx="164100" cy="19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ED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5"/>
          <p:cNvPicPr preferRelativeResize="0"/>
          <p:nvPr/>
        </p:nvPicPr>
        <p:blipFill rotWithShape="1">
          <a:blip r:embed="rId3">
            <a:alphaModFix/>
          </a:blip>
          <a:srcRect b="47881" l="0" r="0" t="0"/>
          <a:stretch/>
        </p:blipFill>
        <p:spPr>
          <a:xfrm>
            <a:off x="76200" y="804375"/>
            <a:ext cx="8797926" cy="432865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5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orthology benchmarking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4" name="Google Shape;814;p75"/>
          <p:cNvSpPr txBox="1"/>
          <p:nvPr>
            <p:ph idx="12" type="sldNum"/>
          </p:nvPr>
        </p:nvSpPr>
        <p:spPr>
          <a:xfrm>
            <a:off x="81302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5" name="Google Shape;815;p75"/>
          <p:cNvSpPr/>
          <p:nvPr/>
        </p:nvSpPr>
        <p:spPr>
          <a:xfrm>
            <a:off x="595650" y="1192675"/>
            <a:ext cx="3806100" cy="23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5"/>
          <p:cNvSpPr/>
          <p:nvPr/>
        </p:nvSpPr>
        <p:spPr>
          <a:xfrm>
            <a:off x="5378400" y="1192675"/>
            <a:ext cx="3453900" cy="23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5"/>
          <p:cNvSpPr/>
          <p:nvPr/>
        </p:nvSpPr>
        <p:spPr>
          <a:xfrm>
            <a:off x="4696525" y="791275"/>
            <a:ext cx="4249800" cy="31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5"/>
          <p:cNvSpPr/>
          <p:nvPr/>
        </p:nvSpPr>
        <p:spPr>
          <a:xfrm>
            <a:off x="63675" y="791275"/>
            <a:ext cx="307200" cy="3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5"/>
          <p:cNvSpPr/>
          <p:nvPr/>
        </p:nvSpPr>
        <p:spPr>
          <a:xfrm>
            <a:off x="4781925" y="789125"/>
            <a:ext cx="367800" cy="3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speed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5" name="Google Shape;825;p7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826" name="Google Shape;826;p7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827" name="Google Shape;827;p7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49" y="1221900"/>
            <a:ext cx="4422276" cy="34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/>
        </p:nvSpPr>
        <p:spPr>
          <a:xfrm>
            <a:off x="206950" y="883400"/>
            <a:ext cx="74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b="1" lang="fr" sz="1600">
                <a:solidFill>
                  <a:schemeClr val="dk2"/>
                </a:solidFill>
              </a:rPr>
              <a:t>Dataset</a:t>
            </a:r>
            <a:r>
              <a:rPr lang="fr" sz="1600">
                <a:solidFill>
                  <a:schemeClr val="dk2"/>
                </a:solidFill>
              </a:rPr>
              <a:t> : UniProt reference eukaryotic proteomes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30" name="Google Shape;830;p76"/>
          <p:cNvSpPr txBox="1"/>
          <p:nvPr/>
        </p:nvSpPr>
        <p:spPr>
          <a:xfrm>
            <a:off x="206950" y="1889825"/>
            <a:ext cx="3694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In a single day using 300 CPUs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7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FastOMA references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6" name="Google Shape;836;p7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837" name="Google Shape;837;p7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838" name="Google Shape;838;p7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9" name="Google Shape;839;p77"/>
          <p:cNvSpPr txBox="1"/>
          <p:nvPr/>
        </p:nvSpPr>
        <p:spPr>
          <a:xfrm>
            <a:off x="470425" y="3090375"/>
            <a:ext cx="85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: </a:t>
            </a:r>
            <a:r>
              <a:rPr lang="fr" sz="1800" u="sng">
                <a:solidFill>
                  <a:schemeClr val="hlink"/>
                </a:solidFill>
                <a:hlinkClick r:id="rId3"/>
              </a:rPr>
              <a:t>https://github.com/DessimozLab/FastOMA</a:t>
            </a:r>
            <a:endParaRPr b="1"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0" name="Google Shape;840;p77"/>
          <p:cNvPicPr preferRelativeResize="0"/>
          <p:nvPr/>
        </p:nvPicPr>
        <p:blipFill rotWithShape="1">
          <a:blip r:embed="rId4">
            <a:alphaModFix/>
          </a:blip>
          <a:srcRect b="51462" l="38973" r="35985" t="16079"/>
          <a:stretch/>
        </p:blipFill>
        <p:spPr>
          <a:xfrm>
            <a:off x="7661425" y="486625"/>
            <a:ext cx="789125" cy="7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7"/>
          <p:cNvSpPr txBox="1"/>
          <p:nvPr/>
        </p:nvSpPr>
        <p:spPr>
          <a:xfrm>
            <a:off x="7226477" y="1200489"/>
            <a:ext cx="165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Sina </a:t>
            </a:r>
            <a:endParaRPr b="0" i="0" sz="13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Majidian</a:t>
            </a:r>
            <a:endParaRPr b="0" i="0" sz="13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00" y="1200491"/>
            <a:ext cx="5995801" cy="166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"/>
          <p:cNvSpPr txBox="1"/>
          <p:nvPr/>
        </p:nvSpPr>
        <p:spPr>
          <a:xfrm>
            <a:off x="1173000" y="1678950"/>
            <a:ext cx="679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OMAmer use-case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Homology-based quality control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structural gene annotation (proteome)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9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OMAmer use-case : proteome quality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3" name="Google Shape;853;p7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854" name="Google Shape;854;p7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855" name="Google Shape;855;p7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6" name="Google Shape;856;p79"/>
          <p:cNvSpPr txBox="1"/>
          <p:nvPr/>
        </p:nvSpPr>
        <p:spPr>
          <a:xfrm>
            <a:off x="74650" y="398050"/>
            <a:ext cx="9030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34343"/>
                </a:solidFill>
              </a:rPr>
              <a:t>Coding-gene repertoire</a:t>
            </a:r>
            <a:r>
              <a:rPr lang="fr" sz="1800">
                <a:solidFill>
                  <a:srgbClr val="434343"/>
                </a:solidFill>
              </a:rPr>
              <a:t> : set of coding-genes annotated on a given genome sequence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</a:rPr>
              <a:t>Available on database as proteomes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857" name="Google Shape;857;p79"/>
          <p:cNvSpPr txBox="1"/>
          <p:nvPr/>
        </p:nvSpPr>
        <p:spPr>
          <a:xfrm>
            <a:off x="3178025" y="2366425"/>
            <a:ext cx="4547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fr" sz="1700">
                <a:solidFill>
                  <a:srgbClr val="434343"/>
                </a:solidFill>
              </a:rPr>
              <a:t>Missing genes</a:t>
            </a: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fr" sz="1700">
                <a:solidFill>
                  <a:srgbClr val="434343"/>
                </a:solidFill>
              </a:rPr>
              <a:t>Fragmented genes</a:t>
            </a: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fr" sz="1700">
                <a:solidFill>
                  <a:srgbClr val="434343"/>
                </a:solidFill>
              </a:rPr>
              <a:t>Inclusion of non-coding regions</a:t>
            </a: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fr" sz="1700">
                <a:solidFill>
                  <a:srgbClr val="434343"/>
                </a:solidFill>
              </a:rPr>
              <a:t>Contamination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858" name="Google Shape;858;p79"/>
          <p:cNvSpPr txBox="1"/>
          <p:nvPr/>
        </p:nvSpPr>
        <p:spPr>
          <a:xfrm>
            <a:off x="178025" y="277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</a:rPr>
              <a:t>Subject to quality issues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859" name="Google Shape;859;p79"/>
          <p:cNvSpPr txBox="1"/>
          <p:nvPr/>
        </p:nvSpPr>
        <p:spPr>
          <a:xfrm>
            <a:off x="2688925" y="2366425"/>
            <a:ext cx="715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100"/>
              <a:t>{</a:t>
            </a:r>
            <a:endParaRPr sz="6100"/>
          </a:p>
        </p:txBody>
      </p:sp>
      <p:sp>
        <p:nvSpPr>
          <p:cNvPr id="860" name="Google Shape;860;p79"/>
          <p:cNvSpPr txBox="1"/>
          <p:nvPr/>
        </p:nvSpPr>
        <p:spPr>
          <a:xfrm>
            <a:off x="526975" y="4025450"/>
            <a:ext cx="84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How to use gene family </a:t>
            </a:r>
            <a:r>
              <a:rPr b="1" lang="fr" sz="1800">
                <a:solidFill>
                  <a:schemeClr val="dk2"/>
                </a:solidFill>
              </a:rPr>
              <a:t>assessment</a:t>
            </a:r>
            <a:r>
              <a:rPr b="1" lang="fr" sz="1800">
                <a:solidFill>
                  <a:schemeClr val="dk2"/>
                </a:solidFill>
              </a:rPr>
              <a:t> to detect these issues?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OMArk pipeline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6" name="Google Shape;866;p80"/>
          <p:cNvSpPr txBox="1"/>
          <p:nvPr>
            <p:ph idx="10" type="dt"/>
          </p:nvPr>
        </p:nvSpPr>
        <p:spPr>
          <a:xfrm>
            <a:off x="359339" y="47931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867" name="Google Shape;867;p80"/>
          <p:cNvSpPr txBox="1"/>
          <p:nvPr>
            <p:ph idx="11" type="ftr"/>
          </p:nvPr>
        </p:nvSpPr>
        <p:spPr>
          <a:xfrm>
            <a:off x="2703635" y="47931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868" name="Google Shape;868;p8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9" name="Google Shape;869;p80"/>
          <p:cNvSpPr txBox="1"/>
          <p:nvPr/>
        </p:nvSpPr>
        <p:spPr>
          <a:xfrm>
            <a:off x="750000" y="715303"/>
            <a:ext cx="10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Input</a:t>
            </a:r>
            <a:endParaRPr b="1" sz="1800"/>
          </a:p>
        </p:txBody>
      </p:sp>
      <p:sp>
        <p:nvSpPr>
          <p:cNvPr id="870" name="Google Shape;870;p80"/>
          <p:cNvSpPr/>
          <p:nvPr/>
        </p:nvSpPr>
        <p:spPr>
          <a:xfrm>
            <a:off x="797400" y="1693853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0"/>
          <p:cNvSpPr/>
          <p:nvPr/>
        </p:nvSpPr>
        <p:spPr>
          <a:xfrm>
            <a:off x="797400" y="1461928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80"/>
          <p:cNvSpPr/>
          <p:nvPr/>
        </p:nvSpPr>
        <p:spPr>
          <a:xfrm>
            <a:off x="797400" y="1235628"/>
            <a:ext cx="927900" cy="3138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0"/>
          <p:cNvSpPr txBox="1"/>
          <p:nvPr/>
        </p:nvSpPr>
        <p:spPr>
          <a:xfrm>
            <a:off x="381275" y="2017753"/>
            <a:ext cx="172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OMAmer 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(Defined at LUCA)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~2,500 species</a:t>
            </a:r>
            <a:endParaRPr sz="1200"/>
          </a:p>
        </p:txBody>
      </p:sp>
      <p:sp>
        <p:nvSpPr>
          <p:cNvPr id="874" name="Google Shape;874;p80"/>
          <p:cNvSpPr/>
          <p:nvPr/>
        </p:nvSpPr>
        <p:spPr>
          <a:xfrm>
            <a:off x="592325" y="3275178"/>
            <a:ext cx="1302900" cy="1490700"/>
          </a:xfrm>
          <a:prstGeom prst="verticalScrol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Cambria"/>
                <a:ea typeface="Cambria"/>
                <a:cs typeface="Cambria"/>
                <a:sym typeface="Cambria"/>
              </a:rPr>
              <a:t>Proteome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&gt;Seq2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&gt;Seq3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MXXXXX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5" name="Google Shape;875;p80"/>
          <p:cNvSpPr/>
          <p:nvPr/>
        </p:nvSpPr>
        <p:spPr>
          <a:xfrm>
            <a:off x="2949000" y="642378"/>
            <a:ext cx="3025800" cy="4430700"/>
          </a:xfrm>
          <a:prstGeom prst="rect">
            <a:avLst/>
          </a:prstGeom>
          <a:solidFill>
            <a:srgbClr val="D0E0E3">
              <a:alpha val="33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0"/>
          <p:cNvSpPr txBox="1"/>
          <p:nvPr/>
        </p:nvSpPr>
        <p:spPr>
          <a:xfrm>
            <a:off x="2825550" y="642128"/>
            <a:ext cx="310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Step 1 :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Gene family placement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77" name="Google Shape;8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850" y="1343703"/>
            <a:ext cx="1538943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0"/>
          <p:cNvSpPr txBox="1"/>
          <p:nvPr/>
        </p:nvSpPr>
        <p:spPr>
          <a:xfrm>
            <a:off x="5161851" y="1407378"/>
            <a:ext cx="8844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76A5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</a:t>
            </a:r>
            <a:endParaRPr b="1" sz="2600">
              <a:solidFill>
                <a:srgbClr val="76A5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p80"/>
          <p:cNvSpPr/>
          <p:nvPr/>
        </p:nvSpPr>
        <p:spPr>
          <a:xfrm>
            <a:off x="3855375" y="3221153"/>
            <a:ext cx="1950750" cy="1285902"/>
          </a:xfrm>
          <a:prstGeom prst="flowChart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80" name="Google Shape;880;p80"/>
          <p:cNvSpPr txBox="1"/>
          <p:nvPr/>
        </p:nvSpPr>
        <p:spPr>
          <a:xfrm>
            <a:off x="6046250" y="692303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</a:rPr>
              <a:t>Step 2 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</a:rPr>
              <a:t>OMArk Quality assessment</a:t>
            </a:r>
            <a:endParaRPr/>
          </a:p>
        </p:txBody>
      </p:sp>
      <p:sp>
        <p:nvSpPr>
          <p:cNvPr id="881" name="Google Shape;881;p80"/>
          <p:cNvSpPr txBox="1"/>
          <p:nvPr/>
        </p:nvSpPr>
        <p:spPr>
          <a:xfrm>
            <a:off x="6414800" y="1638141"/>
            <a:ext cx="221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QA Summary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882" name="Google Shape;882;p80"/>
          <p:cNvCxnSpPr>
            <a:stCxn id="871" idx="4"/>
            <a:endCxn id="879" idx="1"/>
          </p:cNvCxnSpPr>
          <p:nvPr/>
        </p:nvCxnSpPr>
        <p:spPr>
          <a:xfrm>
            <a:off x="1725300" y="1618828"/>
            <a:ext cx="2130000" cy="22452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80"/>
          <p:cNvCxnSpPr>
            <a:stCxn id="874" idx="3"/>
            <a:endCxn id="879" idx="1"/>
          </p:cNvCxnSpPr>
          <p:nvPr/>
        </p:nvCxnSpPr>
        <p:spPr>
          <a:xfrm flipH="1" rot="10800000">
            <a:off x="1732363" y="3864228"/>
            <a:ext cx="2123100" cy="156300"/>
          </a:xfrm>
          <a:prstGeom prst="curvedConnector3">
            <a:avLst>
              <a:gd fmla="val 53833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80"/>
          <p:cNvCxnSpPr/>
          <p:nvPr/>
        </p:nvCxnSpPr>
        <p:spPr>
          <a:xfrm flipH="1" rot="10800000">
            <a:off x="5794025" y="3209054"/>
            <a:ext cx="1319100" cy="921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80"/>
          <p:cNvCxnSpPr>
            <a:stCxn id="871" idx="4"/>
          </p:cNvCxnSpPr>
          <p:nvPr/>
        </p:nvCxnSpPr>
        <p:spPr>
          <a:xfrm>
            <a:off x="1725300" y="1618828"/>
            <a:ext cx="5387700" cy="1590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80"/>
          <p:cNvSpPr txBox="1"/>
          <p:nvPr/>
        </p:nvSpPr>
        <p:spPr>
          <a:xfrm>
            <a:off x="2949000" y="1931453"/>
            <a:ext cx="310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Fast k-mer based mapping of proteins within gene families (HOGs)</a:t>
            </a:r>
            <a:endParaRPr/>
          </a:p>
        </p:txBody>
      </p:sp>
      <p:pic>
        <p:nvPicPr>
          <p:cNvPr id="887" name="Google Shape;887;p80"/>
          <p:cNvPicPr preferRelativeResize="0"/>
          <p:nvPr/>
        </p:nvPicPr>
        <p:blipFill rotWithShape="1">
          <a:blip r:embed="rId4">
            <a:alphaModFix/>
          </a:blip>
          <a:srcRect b="0" l="13619" r="38824" t="0"/>
          <a:stretch/>
        </p:blipFill>
        <p:spPr>
          <a:xfrm>
            <a:off x="7104050" y="1911078"/>
            <a:ext cx="884400" cy="30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13" y="1464228"/>
            <a:ext cx="784468" cy="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350" y="3253253"/>
            <a:ext cx="1853125" cy="89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1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 families for quality </a:t>
            </a: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assessment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5" name="Google Shape;895;p8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896" name="Google Shape;896;p8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</a:t>
            </a:r>
            <a:r>
              <a:rPr lang="fr"/>
              <a:t>n</a:t>
            </a:r>
            <a:r>
              <a:rPr lang="fr"/>
              <a:t> k-mers</a:t>
            </a:r>
            <a:endParaRPr/>
          </a:p>
        </p:txBody>
      </p:sp>
      <p:sp>
        <p:nvSpPr>
          <p:cNvPr id="897" name="Google Shape;897;p8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8" name="Google Shape;898;p81"/>
          <p:cNvSpPr txBox="1"/>
          <p:nvPr/>
        </p:nvSpPr>
        <p:spPr>
          <a:xfrm>
            <a:off x="3217450" y="2874750"/>
            <a:ext cx="5614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Conserved ancestral genes</a:t>
            </a:r>
            <a:r>
              <a:rPr lang="f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fr" sz="1600">
                <a:solidFill>
                  <a:srgbClr val="434343"/>
                </a:solidFill>
              </a:rPr>
              <a:t>Gene families defined at the ancestral lineage level (ancestral gene repertoire)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fr" sz="1600">
                <a:solidFill>
                  <a:srgbClr val="434343"/>
                </a:solidFill>
              </a:rPr>
              <a:t>Present in at least 80% species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899" name="Google Shape;899;p81"/>
          <p:cNvSpPr txBox="1"/>
          <p:nvPr/>
        </p:nvSpPr>
        <p:spPr>
          <a:xfrm>
            <a:off x="3217450" y="1064375"/>
            <a:ext cx="592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Ancestral lineage</a:t>
            </a:r>
            <a:r>
              <a:rPr lang="fr" sz="1600"/>
              <a:t> 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fr" sz="1600">
                <a:solidFill>
                  <a:srgbClr val="434343"/>
                </a:solidFill>
              </a:rPr>
              <a:t>Latest ancestor clade with 5+ representatives in OMA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fr" sz="1600">
                <a:solidFill>
                  <a:srgbClr val="434343"/>
                </a:solidFill>
              </a:rPr>
              <a:t>Dynamically selected from taxid or from the placement</a:t>
            </a:r>
            <a:r>
              <a:rPr lang="fr" sz="1600"/>
              <a:t>s</a:t>
            </a:r>
            <a:endParaRPr sz="1600"/>
          </a:p>
        </p:txBody>
      </p:sp>
      <p:sp>
        <p:nvSpPr>
          <p:cNvPr id="900" name="Google Shape;900;p81"/>
          <p:cNvSpPr/>
          <p:nvPr/>
        </p:nvSpPr>
        <p:spPr>
          <a:xfrm>
            <a:off x="504150" y="1231300"/>
            <a:ext cx="2282700" cy="2232000"/>
          </a:xfrm>
          <a:prstGeom prst="ellipse">
            <a:avLst/>
          </a:prstGeom>
          <a:noFill/>
          <a:ln cap="flat" cmpd="sng" w="28575">
            <a:solidFill>
              <a:srgbClr val="1BBE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1"/>
          <p:cNvSpPr/>
          <p:nvPr/>
        </p:nvSpPr>
        <p:spPr>
          <a:xfrm>
            <a:off x="242775" y="2004375"/>
            <a:ext cx="2920800" cy="2764500"/>
          </a:xfrm>
          <a:prstGeom prst="ellipse">
            <a:avLst/>
          </a:prstGeom>
          <a:noFill/>
          <a:ln cap="flat" cmpd="sng" w="38100">
            <a:solidFill>
              <a:srgbClr val="604B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02" name="Google Shape;902;p81"/>
          <p:cNvSpPr txBox="1"/>
          <p:nvPr/>
        </p:nvSpPr>
        <p:spPr>
          <a:xfrm>
            <a:off x="-1675800" y="4768875"/>
            <a:ext cx="664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00"/>
                </a:solidFill>
              </a:rPr>
              <a:t>Assessed proteome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903" name="Google Shape;903;p81"/>
          <p:cNvSpPr txBox="1"/>
          <p:nvPr/>
        </p:nvSpPr>
        <p:spPr>
          <a:xfrm>
            <a:off x="734475" y="1453625"/>
            <a:ext cx="184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4C370"/>
                </a:solidFill>
              </a:rPr>
              <a:t>Conserved ancestral genes</a:t>
            </a:r>
            <a:endParaRPr b="1" sz="1500">
              <a:solidFill>
                <a:srgbClr val="44C3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C37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2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 families for quality assessment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9" name="Google Shape;909;p8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0" name="Google Shape;910;p82"/>
          <p:cNvSpPr/>
          <p:nvPr/>
        </p:nvSpPr>
        <p:spPr>
          <a:xfrm>
            <a:off x="504150" y="1231300"/>
            <a:ext cx="2282700" cy="2232000"/>
          </a:xfrm>
          <a:prstGeom prst="ellipse">
            <a:avLst/>
          </a:prstGeom>
          <a:noFill/>
          <a:ln cap="flat" cmpd="sng" w="28575">
            <a:solidFill>
              <a:srgbClr val="1BBE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242775" y="2004375"/>
            <a:ext cx="2920800" cy="2764500"/>
          </a:xfrm>
          <a:prstGeom prst="ellipse">
            <a:avLst/>
          </a:prstGeom>
          <a:noFill/>
          <a:ln cap="flat" cmpd="sng" w="38100">
            <a:solidFill>
              <a:srgbClr val="604B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12" name="Google Shape;912;p82"/>
          <p:cNvSpPr txBox="1"/>
          <p:nvPr/>
        </p:nvSpPr>
        <p:spPr>
          <a:xfrm>
            <a:off x="-1675800" y="4768875"/>
            <a:ext cx="664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00"/>
                </a:solidFill>
              </a:rPr>
              <a:t>Assessed proteome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913" name="Google Shape;913;p82"/>
          <p:cNvSpPr/>
          <p:nvPr/>
        </p:nvSpPr>
        <p:spPr>
          <a:xfrm>
            <a:off x="4908050" y="1231300"/>
            <a:ext cx="519000" cy="7731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2"/>
          <p:cNvSpPr/>
          <p:nvPr/>
        </p:nvSpPr>
        <p:spPr>
          <a:xfrm>
            <a:off x="4908200" y="1989025"/>
            <a:ext cx="519000" cy="3207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2"/>
          <p:cNvSpPr/>
          <p:nvPr/>
        </p:nvSpPr>
        <p:spPr>
          <a:xfrm>
            <a:off x="4908050" y="2288675"/>
            <a:ext cx="519000" cy="11895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2"/>
          <p:cNvSpPr txBox="1"/>
          <p:nvPr/>
        </p:nvSpPr>
        <p:spPr>
          <a:xfrm>
            <a:off x="5595900" y="140225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ED1C5A"/>
                </a:solidFill>
              </a:rPr>
              <a:t>Missing</a:t>
            </a:r>
            <a:endParaRPr b="1" sz="1500">
              <a:solidFill>
                <a:srgbClr val="ED1C5A"/>
              </a:solidFill>
            </a:endParaRPr>
          </a:p>
        </p:txBody>
      </p:sp>
      <p:sp>
        <p:nvSpPr>
          <p:cNvPr id="917" name="Google Shape;917;p82"/>
          <p:cNvSpPr txBox="1"/>
          <p:nvPr/>
        </p:nvSpPr>
        <p:spPr>
          <a:xfrm>
            <a:off x="5595900" y="193565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CFEE8E"/>
                </a:solidFill>
              </a:rPr>
              <a:t>Duplicated</a:t>
            </a:r>
            <a:endParaRPr b="1" sz="1500">
              <a:solidFill>
                <a:srgbClr val="CFEE8E"/>
              </a:solidFill>
            </a:endParaRPr>
          </a:p>
        </p:txBody>
      </p:sp>
      <p:sp>
        <p:nvSpPr>
          <p:cNvPr id="918" name="Google Shape;918;p82"/>
          <p:cNvSpPr txBox="1"/>
          <p:nvPr/>
        </p:nvSpPr>
        <p:spPr>
          <a:xfrm>
            <a:off x="5595900" y="259260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6BEA1"/>
                </a:solidFill>
              </a:rPr>
              <a:t>Single copy</a:t>
            </a:r>
            <a:endParaRPr b="1" sz="1500">
              <a:solidFill>
                <a:srgbClr val="46BEA1"/>
              </a:solidFill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3917450" y="1604200"/>
            <a:ext cx="519000" cy="3849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2"/>
          <p:cNvSpPr/>
          <p:nvPr/>
        </p:nvSpPr>
        <p:spPr>
          <a:xfrm>
            <a:off x="3917600" y="2169525"/>
            <a:ext cx="519000" cy="1401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2"/>
          <p:cNvSpPr/>
          <p:nvPr/>
        </p:nvSpPr>
        <p:spPr>
          <a:xfrm>
            <a:off x="3917450" y="2288675"/>
            <a:ext cx="519000" cy="7194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2"/>
          <p:cNvSpPr txBox="1"/>
          <p:nvPr/>
        </p:nvSpPr>
        <p:spPr>
          <a:xfrm>
            <a:off x="3713150" y="822175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BUSCO</a:t>
            </a:r>
            <a:endParaRPr b="1" sz="1600"/>
          </a:p>
        </p:txBody>
      </p:sp>
      <p:sp>
        <p:nvSpPr>
          <p:cNvPr id="923" name="Google Shape;923;p82"/>
          <p:cNvSpPr txBox="1"/>
          <p:nvPr/>
        </p:nvSpPr>
        <p:spPr>
          <a:xfrm>
            <a:off x="4805350" y="806713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OMArk</a:t>
            </a:r>
            <a:endParaRPr b="1" sz="1600"/>
          </a:p>
        </p:txBody>
      </p:sp>
      <p:cxnSp>
        <p:nvCxnSpPr>
          <p:cNvPr id="924" name="Google Shape;924;p82"/>
          <p:cNvCxnSpPr/>
          <p:nvPr/>
        </p:nvCxnSpPr>
        <p:spPr>
          <a:xfrm>
            <a:off x="7434075" y="1247850"/>
            <a:ext cx="0" cy="2182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82"/>
          <p:cNvSpPr txBox="1"/>
          <p:nvPr/>
        </p:nvSpPr>
        <p:spPr>
          <a:xfrm>
            <a:off x="7394075" y="1584750"/>
            <a:ext cx="17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Completeness</a:t>
            </a:r>
            <a:endParaRPr b="1" sz="1700"/>
          </a:p>
        </p:txBody>
      </p:sp>
      <p:cxnSp>
        <p:nvCxnSpPr>
          <p:cNvPr id="926" name="Google Shape;926;p82"/>
          <p:cNvCxnSpPr/>
          <p:nvPr/>
        </p:nvCxnSpPr>
        <p:spPr>
          <a:xfrm flipH="1" rot="10800000">
            <a:off x="1641000" y="34720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82"/>
          <p:cNvCxnSpPr/>
          <p:nvPr/>
        </p:nvCxnSpPr>
        <p:spPr>
          <a:xfrm flipH="1" rot="10800000">
            <a:off x="1650525" y="19861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82"/>
          <p:cNvCxnSpPr/>
          <p:nvPr/>
        </p:nvCxnSpPr>
        <p:spPr>
          <a:xfrm>
            <a:off x="1593375" y="1214650"/>
            <a:ext cx="4289400" cy="1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9" name="Google Shape;929;p82"/>
          <p:cNvSpPr txBox="1"/>
          <p:nvPr/>
        </p:nvSpPr>
        <p:spPr>
          <a:xfrm>
            <a:off x="734475" y="1453625"/>
            <a:ext cx="184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4C370"/>
                </a:solidFill>
              </a:rPr>
              <a:t>Conserved ancestral genes</a:t>
            </a:r>
            <a:endParaRPr b="1" sz="1500">
              <a:solidFill>
                <a:srgbClr val="44C3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C37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 families for quality assessment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5" name="Google Shape;935;p8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6" name="Google Shape;936;p83"/>
          <p:cNvSpPr txBox="1"/>
          <p:nvPr/>
        </p:nvSpPr>
        <p:spPr>
          <a:xfrm>
            <a:off x="3343275" y="3733175"/>
            <a:ext cx="5068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Lineage consistent genes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fr" sz="1600">
                <a:solidFill>
                  <a:srgbClr val="434343"/>
                </a:solidFill>
              </a:rPr>
              <a:t>Gene families with at least one representative from the lineage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937" name="Google Shape;937;p83"/>
          <p:cNvSpPr/>
          <p:nvPr/>
        </p:nvSpPr>
        <p:spPr>
          <a:xfrm>
            <a:off x="78000" y="623450"/>
            <a:ext cx="3135000" cy="3039900"/>
          </a:xfrm>
          <a:prstGeom prst="ellipse">
            <a:avLst/>
          </a:prstGeom>
          <a:noFill/>
          <a:ln cap="flat" cmpd="sng" w="19050">
            <a:solidFill>
              <a:srgbClr val="ADE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3"/>
          <p:cNvSpPr/>
          <p:nvPr/>
        </p:nvSpPr>
        <p:spPr>
          <a:xfrm>
            <a:off x="504150" y="1231300"/>
            <a:ext cx="2282700" cy="2232000"/>
          </a:xfrm>
          <a:prstGeom prst="ellipse">
            <a:avLst/>
          </a:prstGeom>
          <a:noFill/>
          <a:ln cap="flat" cmpd="sng" w="28575">
            <a:solidFill>
              <a:srgbClr val="1BBE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83"/>
          <p:cNvSpPr/>
          <p:nvPr/>
        </p:nvSpPr>
        <p:spPr>
          <a:xfrm>
            <a:off x="242775" y="2004375"/>
            <a:ext cx="2920800" cy="2764500"/>
          </a:xfrm>
          <a:prstGeom prst="ellipse">
            <a:avLst/>
          </a:prstGeom>
          <a:noFill/>
          <a:ln cap="flat" cmpd="sng" w="38100">
            <a:solidFill>
              <a:srgbClr val="604B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40" name="Google Shape;940;p83"/>
          <p:cNvSpPr txBox="1"/>
          <p:nvPr/>
        </p:nvSpPr>
        <p:spPr>
          <a:xfrm>
            <a:off x="-1675800" y="4768875"/>
            <a:ext cx="664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00"/>
                </a:solidFill>
              </a:rPr>
              <a:t>Assessed proteome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941" name="Google Shape;941;p83"/>
          <p:cNvSpPr/>
          <p:nvPr/>
        </p:nvSpPr>
        <p:spPr>
          <a:xfrm>
            <a:off x="4908050" y="1231300"/>
            <a:ext cx="519000" cy="7731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3"/>
          <p:cNvSpPr/>
          <p:nvPr/>
        </p:nvSpPr>
        <p:spPr>
          <a:xfrm>
            <a:off x="4908200" y="1989025"/>
            <a:ext cx="519000" cy="3207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3"/>
          <p:cNvSpPr/>
          <p:nvPr/>
        </p:nvSpPr>
        <p:spPr>
          <a:xfrm>
            <a:off x="4908050" y="2288675"/>
            <a:ext cx="519000" cy="11895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83"/>
          <p:cNvSpPr txBox="1"/>
          <p:nvPr/>
        </p:nvSpPr>
        <p:spPr>
          <a:xfrm>
            <a:off x="5595900" y="140225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ED1C5A"/>
                </a:solidFill>
              </a:rPr>
              <a:t>Missing</a:t>
            </a:r>
            <a:endParaRPr b="1" sz="1500">
              <a:solidFill>
                <a:srgbClr val="ED1C5A"/>
              </a:solidFill>
            </a:endParaRPr>
          </a:p>
        </p:txBody>
      </p:sp>
      <p:sp>
        <p:nvSpPr>
          <p:cNvPr id="945" name="Google Shape;945;p83"/>
          <p:cNvSpPr txBox="1"/>
          <p:nvPr/>
        </p:nvSpPr>
        <p:spPr>
          <a:xfrm>
            <a:off x="5595900" y="193565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CFEE8E"/>
                </a:solidFill>
              </a:rPr>
              <a:t>Duplicated</a:t>
            </a:r>
            <a:endParaRPr b="1" sz="1500">
              <a:solidFill>
                <a:srgbClr val="CFEE8E"/>
              </a:solidFill>
            </a:endParaRPr>
          </a:p>
        </p:txBody>
      </p:sp>
      <p:sp>
        <p:nvSpPr>
          <p:cNvPr id="946" name="Google Shape;946;p83"/>
          <p:cNvSpPr txBox="1"/>
          <p:nvPr/>
        </p:nvSpPr>
        <p:spPr>
          <a:xfrm>
            <a:off x="5595900" y="2592600"/>
            <a:ext cx="146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6BEA1"/>
                </a:solidFill>
              </a:rPr>
              <a:t>Single copy</a:t>
            </a:r>
            <a:endParaRPr b="1" sz="1500">
              <a:solidFill>
                <a:srgbClr val="46BEA1"/>
              </a:solidFill>
            </a:endParaRPr>
          </a:p>
        </p:txBody>
      </p:sp>
      <p:sp>
        <p:nvSpPr>
          <p:cNvPr id="947" name="Google Shape;947;p83"/>
          <p:cNvSpPr/>
          <p:nvPr/>
        </p:nvSpPr>
        <p:spPr>
          <a:xfrm>
            <a:off x="3917450" y="1604200"/>
            <a:ext cx="519000" cy="3849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3"/>
          <p:cNvSpPr/>
          <p:nvPr/>
        </p:nvSpPr>
        <p:spPr>
          <a:xfrm>
            <a:off x="3917600" y="2169525"/>
            <a:ext cx="519000" cy="1401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3"/>
          <p:cNvSpPr/>
          <p:nvPr/>
        </p:nvSpPr>
        <p:spPr>
          <a:xfrm>
            <a:off x="3917450" y="2288675"/>
            <a:ext cx="519000" cy="7194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3"/>
          <p:cNvSpPr txBox="1"/>
          <p:nvPr/>
        </p:nvSpPr>
        <p:spPr>
          <a:xfrm>
            <a:off x="3713150" y="822175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BUSCO</a:t>
            </a:r>
            <a:endParaRPr b="1" sz="1600"/>
          </a:p>
        </p:txBody>
      </p:sp>
      <p:sp>
        <p:nvSpPr>
          <p:cNvPr id="951" name="Google Shape;951;p83"/>
          <p:cNvSpPr txBox="1"/>
          <p:nvPr/>
        </p:nvSpPr>
        <p:spPr>
          <a:xfrm>
            <a:off x="4805350" y="806713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OMArk</a:t>
            </a:r>
            <a:endParaRPr b="1" sz="1600"/>
          </a:p>
        </p:txBody>
      </p:sp>
      <p:cxnSp>
        <p:nvCxnSpPr>
          <p:cNvPr id="952" name="Google Shape;952;p83"/>
          <p:cNvCxnSpPr/>
          <p:nvPr/>
        </p:nvCxnSpPr>
        <p:spPr>
          <a:xfrm>
            <a:off x="7434075" y="1247850"/>
            <a:ext cx="0" cy="2182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3" name="Google Shape;953;p83"/>
          <p:cNvSpPr txBox="1"/>
          <p:nvPr/>
        </p:nvSpPr>
        <p:spPr>
          <a:xfrm>
            <a:off x="7394075" y="1584750"/>
            <a:ext cx="17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Completeness</a:t>
            </a:r>
            <a:endParaRPr b="1" sz="1700"/>
          </a:p>
        </p:txBody>
      </p:sp>
      <p:sp>
        <p:nvSpPr>
          <p:cNvPr id="954" name="Google Shape;954;p83"/>
          <p:cNvSpPr txBox="1"/>
          <p:nvPr/>
        </p:nvSpPr>
        <p:spPr>
          <a:xfrm>
            <a:off x="-1618125" y="810575"/>
            <a:ext cx="66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1BBE3D"/>
                </a:solidFill>
              </a:rPr>
              <a:t>Lineage consistent genes</a:t>
            </a:r>
            <a:endParaRPr b="1" sz="1500">
              <a:solidFill>
                <a:srgbClr val="1BBE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AF19C"/>
              </a:solidFill>
            </a:endParaRPr>
          </a:p>
        </p:txBody>
      </p:sp>
      <p:cxnSp>
        <p:nvCxnSpPr>
          <p:cNvPr id="955" name="Google Shape;955;p83"/>
          <p:cNvCxnSpPr/>
          <p:nvPr/>
        </p:nvCxnSpPr>
        <p:spPr>
          <a:xfrm flipH="1" rot="10800000">
            <a:off x="1641000" y="34720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83"/>
          <p:cNvCxnSpPr/>
          <p:nvPr/>
        </p:nvCxnSpPr>
        <p:spPr>
          <a:xfrm flipH="1" rot="10800000">
            <a:off x="1650525" y="19861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83"/>
          <p:cNvCxnSpPr/>
          <p:nvPr/>
        </p:nvCxnSpPr>
        <p:spPr>
          <a:xfrm>
            <a:off x="1593375" y="1214650"/>
            <a:ext cx="4289400" cy="1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83"/>
          <p:cNvSpPr txBox="1"/>
          <p:nvPr/>
        </p:nvSpPr>
        <p:spPr>
          <a:xfrm>
            <a:off x="734475" y="1453625"/>
            <a:ext cx="184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4C370"/>
                </a:solidFill>
              </a:rPr>
              <a:t>Conserved ancestral genes</a:t>
            </a:r>
            <a:endParaRPr b="1" sz="1500">
              <a:solidFill>
                <a:srgbClr val="44C3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C37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295958" y="39504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Amino acid alphabet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2" name="Google Shape;232;p3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451600" y="1080250"/>
            <a:ext cx="38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0" y="1080250"/>
            <a:ext cx="5893427" cy="406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6128275" y="3962950"/>
            <a:ext cx="33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BLOSUM62 </a:t>
            </a:r>
            <a:r>
              <a:rPr lang="fr" sz="1500">
                <a:solidFill>
                  <a:schemeClr val="dk2"/>
                </a:solidFill>
              </a:rPr>
              <a:t>substitution</a:t>
            </a:r>
            <a:r>
              <a:rPr lang="fr" sz="1500">
                <a:solidFill>
                  <a:schemeClr val="dk2"/>
                </a:solidFill>
              </a:rPr>
              <a:t> matrix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(Image from https://www.labxchange.org/library/items/lb:Lab</a:t>
            </a:r>
            <a:r>
              <a:rPr lang="fr" sz="900">
                <a:solidFill>
                  <a:schemeClr val="dk2"/>
                </a:solidFill>
              </a:rPr>
              <a:t>Xchange:24d0ec21:lx_imag</a:t>
            </a:r>
            <a:r>
              <a:rPr lang="fr" sz="900">
                <a:solidFill>
                  <a:schemeClr val="dk2"/>
                </a:solidFill>
              </a:rPr>
              <a:t>)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295950" y="850250"/>
            <a:ext cx="67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Amino-acids are not equally replaceable across evolution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 families for quality assessment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4" name="Google Shape;964;p84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5" name="Google Shape;965;p84"/>
          <p:cNvSpPr/>
          <p:nvPr/>
        </p:nvSpPr>
        <p:spPr>
          <a:xfrm>
            <a:off x="5142775" y="4337775"/>
            <a:ext cx="519000" cy="431100"/>
          </a:xfrm>
          <a:prstGeom prst="rect">
            <a:avLst/>
          </a:prstGeom>
          <a:solidFill>
            <a:srgbClr val="364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4"/>
          <p:cNvSpPr/>
          <p:nvPr/>
        </p:nvSpPr>
        <p:spPr>
          <a:xfrm>
            <a:off x="78000" y="623450"/>
            <a:ext cx="3135000" cy="3039900"/>
          </a:xfrm>
          <a:prstGeom prst="ellipse">
            <a:avLst/>
          </a:prstGeom>
          <a:noFill/>
          <a:ln cap="flat" cmpd="sng" w="19050">
            <a:solidFill>
              <a:srgbClr val="ADE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84"/>
          <p:cNvSpPr/>
          <p:nvPr/>
        </p:nvSpPr>
        <p:spPr>
          <a:xfrm>
            <a:off x="504150" y="1231300"/>
            <a:ext cx="2282700" cy="2232000"/>
          </a:xfrm>
          <a:prstGeom prst="ellipse">
            <a:avLst/>
          </a:prstGeom>
          <a:noFill/>
          <a:ln cap="flat" cmpd="sng" w="28575">
            <a:solidFill>
              <a:srgbClr val="1BBE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4"/>
          <p:cNvSpPr/>
          <p:nvPr/>
        </p:nvSpPr>
        <p:spPr>
          <a:xfrm>
            <a:off x="242775" y="2004375"/>
            <a:ext cx="2920800" cy="2764500"/>
          </a:xfrm>
          <a:prstGeom prst="ellipse">
            <a:avLst/>
          </a:prstGeom>
          <a:noFill/>
          <a:ln cap="flat" cmpd="sng" w="38100">
            <a:solidFill>
              <a:srgbClr val="604B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69" name="Google Shape;969;p84"/>
          <p:cNvSpPr txBox="1"/>
          <p:nvPr/>
        </p:nvSpPr>
        <p:spPr>
          <a:xfrm>
            <a:off x="-1675800" y="4768875"/>
            <a:ext cx="664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00"/>
                </a:solidFill>
              </a:rPr>
              <a:t>Assessed proteome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970" name="Google Shape;970;p84"/>
          <p:cNvSpPr/>
          <p:nvPr/>
        </p:nvSpPr>
        <p:spPr>
          <a:xfrm>
            <a:off x="4908050" y="1231300"/>
            <a:ext cx="519000" cy="7731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4"/>
          <p:cNvSpPr/>
          <p:nvPr/>
        </p:nvSpPr>
        <p:spPr>
          <a:xfrm>
            <a:off x="4908200" y="1989025"/>
            <a:ext cx="519000" cy="3207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4"/>
          <p:cNvSpPr/>
          <p:nvPr/>
        </p:nvSpPr>
        <p:spPr>
          <a:xfrm>
            <a:off x="4908050" y="2288675"/>
            <a:ext cx="519000" cy="11895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4"/>
          <p:cNvSpPr/>
          <p:nvPr/>
        </p:nvSpPr>
        <p:spPr>
          <a:xfrm>
            <a:off x="5142775" y="1989025"/>
            <a:ext cx="519000" cy="1674300"/>
          </a:xfrm>
          <a:prstGeom prst="rect">
            <a:avLst/>
          </a:prstGeom>
          <a:solidFill>
            <a:srgbClr val="3DB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4"/>
          <p:cNvSpPr/>
          <p:nvPr/>
        </p:nvSpPr>
        <p:spPr>
          <a:xfrm>
            <a:off x="5142775" y="3663325"/>
            <a:ext cx="519000" cy="266400"/>
          </a:xfrm>
          <a:prstGeom prst="rect">
            <a:avLst/>
          </a:prstGeom>
          <a:solidFill>
            <a:srgbClr val="E69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4"/>
          <p:cNvSpPr/>
          <p:nvPr/>
        </p:nvSpPr>
        <p:spPr>
          <a:xfrm>
            <a:off x="5142775" y="3890600"/>
            <a:ext cx="519000" cy="446400"/>
          </a:xfrm>
          <a:prstGeom prst="rect">
            <a:avLst/>
          </a:prstGeom>
          <a:solidFill>
            <a:srgbClr val="8A5D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4"/>
          <p:cNvSpPr/>
          <p:nvPr/>
        </p:nvSpPr>
        <p:spPr>
          <a:xfrm>
            <a:off x="3917450" y="1604200"/>
            <a:ext cx="519000" cy="3849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4"/>
          <p:cNvSpPr/>
          <p:nvPr/>
        </p:nvSpPr>
        <p:spPr>
          <a:xfrm>
            <a:off x="3917600" y="2169525"/>
            <a:ext cx="519000" cy="1401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4"/>
          <p:cNvSpPr/>
          <p:nvPr/>
        </p:nvSpPr>
        <p:spPr>
          <a:xfrm>
            <a:off x="3917450" y="2288675"/>
            <a:ext cx="519000" cy="7194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4"/>
          <p:cNvSpPr txBox="1"/>
          <p:nvPr/>
        </p:nvSpPr>
        <p:spPr>
          <a:xfrm>
            <a:off x="3713150" y="822175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BUSCO</a:t>
            </a:r>
            <a:endParaRPr b="1" sz="1600"/>
          </a:p>
        </p:txBody>
      </p:sp>
      <p:sp>
        <p:nvSpPr>
          <p:cNvPr id="980" name="Google Shape;980;p84"/>
          <p:cNvSpPr txBox="1"/>
          <p:nvPr/>
        </p:nvSpPr>
        <p:spPr>
          <a:xfrm>
            <a:off x="4805350" y="806713"/>
            <a:ext cx="9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OMArk</a:t>
            </a:r>
            <a:endParaRPr b="1" sz="1600"/>
          </a:p>
        </p:txBody>
      </p:sp>
      <p:sp>
        <p:nvSpPr>
          <p:cNvPr id="981" name="Google Shape;981;p84"/>
          <p:cNvSpPr txBox="1"/>
          <p:nvPr/>
        </p:nvSpPr>
        <p:spPr>
          <a:xfrm>
            <a:off x="-1618125" y="810575"/>
            <a:ext cx="66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1BBE3D"/>
                </a:solidFill>
              </a:rPr>
              <a:t>Lineage consistent genes</a:t>
            </a:r>
            <a:endParaRPr b="1" sz="1500">
              <a:solidFill>
                <a:srgbClr val="1BBE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AF19C"/>
              </a:solidFill>
            </a:endParaRPr>
          </a:p>
        </p:txBody>
      </p:sp>
      <p:sp>
        <p:nvSpPr>
          <p:cNvPr id="982" name="Google Shape;982;p84"/>
          <p:cNvSpPr txBox="1"/>
          <p:nvPr/>
        </p:nvSpPr>
        <p:spPr>
          <a:xfrm>
            <a:off x="6019109" y="3554475"/>
            <a:ext cx="16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E69F00"/>
                </a:solidFill>
              </a:rPr>
              <a:t>Contamination</a:t>
            </a:r>
            <a:endParaRPr b="1" sz="1500">
              <a:solidFill>
                <a:srgbClr val="E69F00"/>
              </a:solidFill>
            </a:endParaRPr>
          </a:p>
        </p:txBody>
      </p:sp>
      <p:sp>
        <p:nvSpPr>
          <p:cNvPr id="983" name="Google Shape;983;p84"/>
          <p:cNvSpPr txBox="1"/>
          <p:nvPr/>
        </p:nvSpPr>
        <p:spPr>
          <a:xfrm>
            <a:off x="6019109" y="3935475"/>
            <a:ext cx="16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00FF"/>
                </a:solidFill>
              </a:rPr>
              <a:t>Inconsistent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984" name="Google Shape;984;p84"/>
          <p:cNvSpPr txBox="1"/>
          <p:nvPr/>
        </p:nvSpPr>
        <p:spPr>
          <a:xfrm>
            <a:off x="6031237" y="4328602"/>
            <a:ext cx="16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36454F"/>
                </a:solidFill>
              </a:rPr>
              <a:t>Unknown</a:t>
            </a:r>
            <a:endParaRPr b="1" sz="1500">
              <a:solidFill>
                <a:srgbClr val="36454F"/>
              </a:solidFill>
            </a:endParaRPr>
          </a:p>
        </p:txBody>
      </p:sp>
      <p:sp>
        <p:nvSpPr>
          <p:cNvPr id="985" name="Google Shape;985;p84"/>
          <p:cNvSpPr txBox="1"/>
          <p:nvPr/>
        </p:nvSpPr>
        <p:spPr>
          <a:xfrm>
            <a:off x="5986784" y="2626075"/>
            <a:ext cx="16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3DB7E9"/>
                </a:solidFill>
              </a:rPr>
              <a:t>Consistent</a:t>
            </a:r>
            <a:endParaRPr b="1" sz="1500">
              <a:solidFill>
                <a:srgbClr val="3DB7E9"/>
              </a:solidFill>
            </a:endParaRPr>
          </a:p>
        </p:txBody>
      </p:sp>
      <p:cxnSp>
        <p:nvCxnSpPr>
          <p:cNvPr id="986" name="Google Shape;986;p84"/>
          <p:cNvCxnSpPr/>
          <p:nvPr/>
        </p:nvCxnSpPr>
        <p:spPr>
          <a:xfrm>
            <a:off x="7508925" y="2011875"/>
            <a:ext cx="1500" cy="2790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84"/>
          <p:cNvSpPr txBox="1"/>
          <p:nvPr/>
        </p:nvSpPr>
        <p:spPr>
          <a:xfrm>
            <a:off x="7357875" y="3478150"/>
            <a:ext cx="174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Consistency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assessment</a:t>
            </a:r>
            <a:endParaRPr b="1" sz="1700"/>
          </a:p>
        </p:txBody>
      </p:sp>
      <p:cxnSp>
        <p:nvCxnSpPr>
          <p:cNvPr id="988" name="Google Shape;988;p84"/>
          <p:cNvCxnSpPr/>
          <p:nvPr/>
        </p:nvCxnSpPr>
        <p:spPr>
          <a:xfrm flipH="1" rot="10800000">
            <a:off x="1641000" y="34720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84"/>
          <p:cNvCxnSpPr/>
          <p:nvPr/>
        </p:nvCxnSpPr>
        <p:spPr>
          <a:xfrm flipH="1" rot="10800000">
            <a:off x="1650525" y="1986100"/>
            <a:ext cx="42276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84"/>
          <p:cNvCxnSpPr/>
          <p:nvPr/>
        </p:nvCxnSpPr>
        <p:spPr>
          <a:xfrm>
            <a:off x="1593375" y="1214650"/>
            <a:ext cx="4289400" cy="1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84"/>
          <p:cNvCxnSpPr/>
          <p:nvPr/>
        </p:nvCxnSpPr>
        <p:spPr>
          <a:xfrm flipH="1" rot="10800000">
            <a:off x="1611900" y="3666825"/>
            <a:ext cx="4042200" cy="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2" name="Google Shape;992;p84"/>
          <p:cNvSpPr txBox="1"/>
          <p:nvPr/>
        </p:nvSpPr>
        <p:spPr>
          <a:xfrm>
            <a:off x="734475" y="1453625"/>
            <a:ext cx="184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4C370"/>
                </a:solidFill>
              </a:rPr>
              <a:t>Conserved ancestral genes</a:t>
            </a:r>
            <a:endParaRPr b="1" sz="1500">
              <a:solidFill>
                <a:srgbClr val="44C3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C37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5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Species detection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8" name="Google Shape;998;p8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999" name="Google Shape;999;p85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000" name="Google Shape;1000;p8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01" name="Google Shape;10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0" y="813075"/>
            <a:ext cx="4435195" cy="375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5"/>
          <p:cNvSpPr/>
          <p:nvPr/>
        </p:nvSpPr>
        <p:spPr>
          <a:xfrm>
            <a:off x="334575" y="876500"/>
            <a:ext cx="436200" cy="1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5"/>
          <p:cNvSpPr txBox="1"/>
          <p:nvPr/>
        </p:nvSpPr>
        <p:spPr>
          <a:xfrm>
            <a:off x="4690200" y="985500"/>
            <a:ext cx="43536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❖"/>
            </a:pPr>
            <a:r>
              <a:rPr lang="fr" sz="1500">
                <a:solidFill>
                  <a:srgbClr val="434343"/>
                </a:solidFill>
              </a:rPr>
              <a:t>HOG placement is associated to the taxon at which a subHOG is located</a:t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❖"/>
            </a:pPr>
            <a:r>
              <a:rPr lang="fr" sz="1500">
                <a:solidFill>
                  <a:srgbClr val="434343"/>
                </a:solidFill>
              </a:rPr>
              <a:t>This can be used to identify the species in </a:t>
            </a:r>
            <a:r>
              <a:rPr lang="fr" sz="1500">
                <a:solidFill>
                  <a:srgbClr val="434343"/>
                </a:solidFill>
              </a:rPr>
              <a:t>the</a:t>
            </a:r>
            <a:r>
              <a:rPr lang="fr" sz="1500">
                <a:solidFill>
                  <a:srgbClr val="434343"/>
                </a:solidFill>
              </a:rPr>
              <a:t> dataset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❖"/>
            </a:pPr>
            <a:r>
              <a:rPr lang="fr" sz="1500">
                <a:solidFill>
                  <a:srgbClr val="434343"/>
                </a:solidFill>
              </a:rPr>
              <a:t>Select the most specific clade in a branch </a:t>
            </a:r>
            <a:r>
              <a:rPr lang="fr" sz="1500">
                <a:solidFill>
                  <a:srgbClr val="434343"/>
                </a:solidFill>
              </a:rPr>
              <a:t>with highest HOG representation</a:t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➢"/>
            </a:pPr>
            <a:r>
              <a:rPr lang="fr" sz="1500">
                <a:solidFill>
                  <a:srgbClr val="434343"/>
                </a:solidFill>
              </a:rPr>
              <a:t>Control for database species imbalance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➢"/>
            </a:pPr>
            <a:r>
              <a:rPr lang="fr" sz="1500">
                <a:solidFill>
                  <a:srgbClr val="434343"/>
                </a:solidFill>
              </a:rPr>
              <a:t>Control for duplication rate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6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Structural consistency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09" name="Google Shape;1009;p86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010" name="Google Shape;1010;p86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011" name="Google Shape;1011;p86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2" name="Google Shape;1012;p86"/>
          <p:cNvSpPr/>
          <p:nvPr/>
        </p:nvSpPr>
        <p:spPr>
          <a:xfrm>
            <a:off x="334575" y="876500"/>
            <a:ext cx="436200" cy="1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86"/>
          <p:cNvSpPr txBox="1"/>
          <p:nvPr/>
        </p:nvSpPr>
        <p:spPr>
          <a:xfrm>
            <a:off x="477000" y="851600"/>
            <a:ext cx="819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</a:rPr>
              <a:t>OMArk use database </a:t>
            </a:r>
            <a:r>
              <a:rPr lang="fr" sz="1600">
                <a:solidFill>
                  <a:srgbClr val="434343"/>
                </a:solidFill>
              </a:rPr>
              <a:t>knowledge</a:t>
            </a:r>
            <a:r>
              <a:rPr lang="fr" sz="1600">
                <a:solidFill>
                  <a:srgbClr val="434343"/>
                </a:solidFill>
              </a:rPr>
              <a:t> and kmer location </a:t>
            </a:r>
            <a:r>
              <a:rPr lang="fr" sz="1600">
                <a:solidFill>
                  <a:srgbClr val="434343"/>
                </a:solidFill>
              </a:rPr>
              <a:t>information to evaluate gene structure 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014" name="Google Shape;1014;p86"/>
          <p:cNvSpPr txBox="1"/>
          <p:nvPr/>
        </p:nvSpPr>
        <p:spPr>
          <a:xfrm>
            <a:off x="5862850" y="1735150"/>
            <a:ext cx="20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Partial mapping</a:t>
            </a:r>
            <a:endParaRPr b="1"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5" name="Google Shape;1015;p86"/>
          <p:cNvSpPr txBox="1"/>
          <p:nvPr/>
        </p:nvSpPr>
        <p:spPr>
          <a:xfrm>
            <a:off x="1274250" y="1735150"/>
            <a:ext cx="17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Fragment</a:t>
            </a:r>
            <a:endParaRPr b="1"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6" name="Google Shape;101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825" y="2194492"/>
            <a:ext cx="1767675" cy="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477" y="2344655"/>
            <a:ext cx="1920251" cy="7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6"/>
          <p:cNvSpPr txBox="1"/>
          <p:nvPr/>
        </p:nvSpPr>
        <p:spPr>
          <a:xfrm>
            <a:off x="444950" y="3210925"/>
            <a:ext cx="36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</a:rPr>
              <a:t>Query is less than </a:t>
            </a:r>
            <a:r>
              <a:rPr lang="fr" sz="1500">
                <a:solidFill>
                  <a:srgbClr val="434343"/>
                </a:solidFill>
              </a:rPr>
              <a:t>half</a:t>
            </a:r>
            <a:r>
              <a:rPr lang="fr" sz="1500">
                <a:solidFill>
                  <a:srgbClr val="434343"/>
                </a:solidFill>
              </a:rPr>
              <a:t> the median size of the gene family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019" name="Google Shape;1019;p86"/>
          <p:cNvSpPr txBox="1"/>
          <p:nvPr/>
        </p:nvSpPr>
        <p:spPr>
          <a:xfrm>
            <a:off x="4957800" y="3210925"/>
            <a:ext cx="418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</a:rPr>
              <a:t>Matching k-mers are concentrated </a:t>
            </a:r>
            <a:r>
              <a:rPr lang="fr" sz="1500">
                <a:solidFill>
                  <a:srgbClr val="434343"/>
                </a:solidFill>
              </a:rPr>
              <a:t>only to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</a:rPr>
              <a:t>part of the query (20% or more not covered) </a:t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1020" name="Google Shape;1020;p86"/>
          <p:cNvPicPr preferRelativeResize="0"/>
          <p:nvPr/>
        </p:nvPicPr>
        <p:blipFill rotWithShape="1">
          <a:blip r:embed="rId5">
            <a:alphaModFix/>
          </a:blip>
          <a:srcRect b="0" l="59591" r="0" t="75736"/>
          <a:stretch/>
        </p:blipFill>
        <p:spPr>
          <a:xfrm flipH="1">
            <a:off x="1872375" y="3944926"/>
            <a:ext cx="522437" cy="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6"/>
          <p:cNvPicPr preferRelativeResize="0"/>
          <p:nvPr/>
        </p:nvPicPr>
        <p:blipFill rotWithShape="1">
          <a:blip r:embed="rId6">
            <a:alphaModFix/>
          </a:blip>
          <a:srcRect b="0" l="59591" r="0" t="75736"/>
          <a:stretch/>
        </p:blipFill>
        <p:spPr>
          <a:xfrm flipH="1" rot="10800000">
            <a:off x="6690879" y="3952038"/>
            <a:ext cx="498800" cy="3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7"/>
          <p:cNvSpPr txBox="1"/>
          <p:nvPr>
            <p:ph type="title"/>
          </p:nvPr>
        </p:nvSpPr>
        <p:spPr>
          <a:xfrm>
            <a:off x="356483" y="2560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result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7" name="Google Shape;1027;p8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028" name="Google Shape;1028;p8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029" name="Google Shape;1029;p8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0" name="Google Shape;1030;p87"/>
          <p:cNvSpPr/>
          <p:nvPr/>
        </p:nvSpPr>
        <p:spPr>
          <a:xfrm>
            <a:off x="334575" y="876500"/>
            <a:ext cx="436200" cy="1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87"/>
          <p:cNvSpPr txBox="1"/>
          <p:nvPr/>
        </p:nvSpPr>
        <p:spPr>
          <a:xfrm>
            <a:off x="2759043" y="953386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80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032" name="Google Shape;1032;p87"/>
          <p:cNvPicPr preferRelativeResize="0"/>
          <p:nvPr/>
        </p:nvPicPr>
        <p:blipFill rotWithShape="1">
          <a:blip r:embed="rId3">
            <a:alphaModFix/>
          </a:blip>
          <a:srcRect b="0" l="11813" r="37874" t="0"/>
          <a:stretch/>
        </p:blipFill>
        <p:spPr>
          <a:xfrm>
            <a:off x="3098912" y="692025"/>
            <a:ext cx="1365487" cy="44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23" y="765926"/>
            <a:ext cx="1808684" cy="128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87"/>
          <p:cNvCxnSpPr>
            <a:endCxn id="1035" idx="1"/>
          </p:cNvCxnSpPr>
          <p:nvPr/>
        </p:nvCxnSpPr>
        <p:spPr>
          <a:xfrm flipH="1" rot="10800000">
            <a:off x="4373025" y="1807716"/>
            <a:ext cx="666900" cy="17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87"/>
          <p:cNvCxnSpPr>
            <a:endCxn id="1037" idx="1"/>
          </p:cNvCxnSpPr>
          <p:nvPr/>
        </p:nvCxnSpPr>
        <p:spPr>
          <a:xfrm flipH="1" rot="10800000">
            <a:off x="4369725" y="3778888"/>
            <a:ext cx="517800" cy="91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87"/>
          <p:cNvCxnSpPr>
            <a:endCxn id="1039" idx="1"/>
          </p:cNvCxnSpPr>
          <p:nvPr/>
        </p:nvCxnSpPr>
        <p:spPr>
          <a:xfrm flipH="1" rot="10800000">
            <a:off x="4366425" y="4132975"/>
            <a:ext cx="521100" cy="70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87"/>
          <p:cNvCxnSpPr>
            <a:endCxn id="1041" idx="1"/>
          </p:cNvCxnSpPr>
          <p:nvPr/>
        </p:nvCxnSpPr>
        <p:spPr>
          <a:xfrm flipH="1" rot="10800000">
            <a:off x="4376550" y="3457362"/>
            <a:ext cx="5016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87"/>
          <p:cNvSpPr txBox="1"/>
          <p:nvPr/>
        </p:nvSpPr>
        <p:spPr>
          <a:xfrm>
            <a:off x="-240725" y="1641525"/>
            <a:ext cx="30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/>
              <a:t>Platysternon megacephalum</a:t>
            </a:r>
            <a:endParaRPr sz="1500"/>
          </a:p>
        </p:txBody>
      </p:sp>
      <p:sp>
        <p:nvSpPr>
          <p:cNvPr id="1043" name="Google Shape;1043;p87"/>
          <p:cNvSpPr txBox="1"/>
          <p:nvPr/>
        </p:nvSpPr>
        <p:spPr>
          <a:xfrm>
            <a:off x="7322665" y="3256383"/>
            <a:ext cx="304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/>
              <a:t>(Proprinobacteria)</a:t>
            </a:r>
            <a:endParaRPr i="1" sz="1600"/>
          </a:p>
        </p:txBody>
      </p:sp>
      <p:sp>
        <p:nvSpPr>
          <p:cNvPr id="1041" name="Google Shape;1041;p87"/>
          <p:cNvSpPr/>
          <p:nvPr/>
        </p:nvSpPr>
        <p:spPr>
          <a:xfrm>
            <a:off x="4878150" y="3367362"/>
            <a:ext cx="360000" cy="180000"/>
          </a:xfrm>
          <a:prstGeom prst="rect">
            <a:avLst/>
          </a:prstGeom>
          <a:solidFill>
            <a:srgbClr val="E69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7"/>
          <p:cNvSpPr txBox="1"/>
          <p:nvPr/>
        </p:nvSpPr>
        <p:spPr>
          <a:xfrm>
            <a:off x="5479000" y="162242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Single - </a:t>
            </a:r>
            <a:r>
              <a:rPr b="1" lang="fr" sz="1800"/>
              <a:t>86%</a:t>
            </a:r>
            <a:endParaRPr b="1" sz="1800"/>
          </a:p>
        </p:txBody>
      </p:sp>
      <p:sp>
        <p:nvSpPr>
          <p:cNvPr id="1045" name="Google Shape;1045;p87"/>
          <p:cNvSpPr txBox="1"/>
          <p:nvPr/>
        </p:nvSpPr>
        <p:spPr>
          <a:xfrm>
            <a:off x="5437200" y="1217550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Duplicated - </a:t>
            </a:r>
            <a:r>
              <a:rPr b="1" lang="fr" sz="1800"/>
              <a:t>6%</a:t>
            </a:r>
            <a:endParaRPr b="1" sz="1800"/>
          </a:p>
        </p:txBody>
      </p:sp>
      <p:sp>
        <p:nvSpPr>
          <p:cNvPr id="1046" name="Google Shape;1046;p87"/>
          <p:cNvSpPr txBox="1"/>
          <p:nvPr/>
        </p:nvSpPr>
        <p:spPr>
          <a:xfrm>
            <a:off x="5437200" y="82217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Missing - </a:t>
            </a:r>
            <a:r>
              <a:rPr b="1" lang="fr" sz="1800"/>
              <a:t>8%</a:t>
            </a:r>
            <a:endParaRPr b="1" sz="1800"/>
          </a:p>
        </p:txBody>
      </p:sp>
      <p:sp>
        <p:nvSpPr>
          <p:cNvPr id="1047" name="Google Shape;1047;p87"/>
          <p:cNvSpPr txBox="1"/>
          <p:nvPr/>
        </p:nvSpPr>
        <p:spPr>
          <a:xfrm>
            <a:off x="5284800" y="393287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Unknown - </a:t>
            </a:r>
            <a:r>
              <a:rPr b="1" lang="fr" sz="1800"/>
              <a:t>14%</a:t>
            </a:r>
            <a:endParaRPr b="1" sz="1800"/>
          </a:p>
        </p:txBody>
      </p:sp>
      <p:sp>
        <p:nvSpPr>
          <p:cNvPr id="1048" name="Google Shape;1048;p87"/>
          <p:cNvSpPr txBox="1"/>
          <p:nvPr/>
        </p:nvSpPr>
        <p:spPr>
          <a:xfrm>
            <a:off x="5305700" y="3570626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Inconsistent - </a:t>
            </a:r>
            <a:r>
              <a:rPr b="1" lang="fr" sz="1800"/>
              <a:t>2%</a:t>
            </a:r>
            <a:endParaRPr b="1" sz="1800"/>
          </a:p>
        </p:txBody>
      </p:sp>
      <p:sp>
        <p:nvSpPr>
          <p:cNvPr id="1049" name="Google Shape;1049;p87"/>
          <p:cNvSpPr txBox="1"/>
          <p:nvPr/>
        </p:nvSpPr>
        <p:spPr>
          <a:xfrm>
            <a:off x="5305700" y="296612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Consistent - </a:t>
            </a:r>
            <a:r>
              <a:rPr b="1" lang="fr" sz="1800"/>
              <a:t>82%</a:t>
            </a:r>
            <a:endParaRPr b="1" sz="1800"/>
          </a:p>
        </p:txBody>
      </p:sp>
      <p:sp>
        <p:nvSpPr>
          <p:cNvPr id="1039" name="Google Shape;1039;p87"/>
          <p:cNvSpPr/>
          <p:nvPr/>
        </p:nvSpPr>
        <p:spPr>
          <a:xfrm>
            <a:off x="4887525" y="4042975"/>
            <a:ext cx="360000" cy="180000"/>
          </a:xfrm>
          <a:prstGeom prst="rect">
            <a:avLst/>
          </a:prstGeom>
          <a:solidFill>
            <a:srgbClr val="364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7"/>
          <p:cNvSpPr/>
          <p:nvPr/>
        </p:nvSpPr>
        <p:spPr>
          <a:xfrm>
            <a:off x="5039925" y="969493"/>
            <a:ext cx="360000" cy="180000"/>
          </a:xfrm>
          <a:prstGeom prst="rect">
            <a:avLst/>
          </a:prstGeom>
          <a:solidFill>
            <a:srgbClr val="ED1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7"/>
          <p:cNvSpPr/>
          <p:nvPr/>
        </p:nvSpPr>
        <p:spPr>
          <a:xfrm>
            <a:off x="5039925" y="1313350"/>
            <a:ext cx="360000" cy="180000"/>
          </a:xfrm>
          <a:prstGeom prst="rect">
            <a:avLst/>
          </a:prstGeom>
          <a:solidFill>
            <a:srgbClr val="CFE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87"/>
          <p:cNvSpPr/>
          <p:nvPr/>
        </p:nvSpPr>
        <p:spPr>
          <a:xfrm>
            <a:off x="5039925" y="1717716"/>
            <a:ext cx="360000" cy="180000"/>
          </a:xfrm>
          <a:prstGeom prst="rect">
            <a:avLst/>
          </a:prstGeom>
          <a:solidFill>
            <a:srgbClr val="46B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7"/>
          <p:cNvSpPr/>
          <p:nvPr/>
        </p:nvSpPr>
        <p:spPr>
          <a:xfrm>
            <a:off x="4887525" y="3075275"/>
            <a:ext cx="360000" cy="180000"/>
          </a:xfrm>
          <a:prstGeom prst="rect">
            <a:avLst/>
          </a:prstGeom>
          <a:solidFill>
            <a:srgbClr val="3DB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87"/>
          <p:cNvSpPr/>
          <p:nvPr/>
        </p:nvSpPr>
        <p:spPr>
          <a:xfrm>
            <a:off x="4887525" y="3688888"/>
            <a:ext cx="360000" cy="180000"/>
          </a:xfrm>
          <a:prstGeom prst="rect">
            <a:avLst/>
          </a:prstGeom>
          <a:solidFill>
            <a:srgbClr val="8A5D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87"/>
          <p:cNvPicPr preferRelativeResize="0"/>
          <p:nvPr/>
        </p:nvPicPr>
        <p:blipFill rotWithShape="1">
          <a:blip r:embed="rId5">
            <a:alphaModFix/>
          </a:blip>
          <a:srcRect b="0" l="59591" r="0" t="75736"/>
          <a:stretch/>
        </p:blipFill>
        <p:spPr>
          <a:xfrm flipH="1">
            <a:off x="4887525" y="4904869"/>
            <a:ext cx="360000" cy="21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87"/>
          <p:cNvPicPr preferRelativeResize="0"/>
          <p:nvPr/>
        </p:nvPicPr>
        <p:blipFill rotWithShape="1">
          <a:blip r:embed="rId6">
            <a:alphaModFix/>
          </a:blip>
          <a:srcRect b="0" l="59591" r="0" t="75736"/>
          <a:stretch/>
        </p:blipFill>
        <p:spPr>
          <a:xfrm flipH="1" rot="10800000">
            <a:off x="4878139" y="4570774"/>
            <a:ext cx="360000" cy="216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7"/>
          <p:cNvSpPr txBox="1"/>
          <p:nvPr/>
        </p:nvSpPr>
        <p:spPr>
          <a:xfrm>
            <a:off x="5284800" y="4477069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Partial mapping </a:t>
            </a:r>
            <a:endParaRPr sz="1800"/>
          </a:p>
        </p:txBody>
      </p:sp>
      <p:sp>
        <p:nvSpPr>
          <p:cNvPr id="1056" name="Google Shape;1056;p87"/>
          <p:cNvSpPr txBox="1"/>
          <p:nvPr/>
        </p:nvSpPr>
        <p:spPr>
          <a:xfrm>
            <a:off x="5272950" y="4813200"/>
            <a:ext cx="39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Fragment</a:t>
            </a:r>
            <a:endParaRPr sz="1800"/>
          </a:p>
        </p:txBody>
      </p:sp>
      <p:sp>
        <p:nvSpPr>
          <p:cNvPr id="1057" name="Google Shape;1057;p87"/>
          <p:cNvSpPr txBox="1"/>
          <p:nvPr/>
        </p:nvSpPr>
        <p:spPr>
          <a:xfrm>
            <a:off x="5284793" y="325607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Contamination - </a:t>
            </a:r>
            <a:r>
              <a:rPr b="1" lang="fr" sz="1800"/>
              <a:t>2%</a:t>
            </a:r>
            <a:endParaRPr b="1" sz="1800"/>
          </a:p>
        </p:txBody>
      </p:sp>
      <p:cxnSp>
        <p:nvCxnSpPr>
          <p:cNvPr id="1058" name="Google Shape;1058;p87"/>
          <p:cNvCxnSpPr>
            <a:endCxn id="1050" idx="1"/>
          </p:cNvCxnSpPr>
          <p:nvPr/>
        </p:nvCxnSpPr>
        <p:spPr>
          <a:xfrm>
            <a:off x="4379925" y="862993"/>
            <a:ext cx="660000" cy="19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87"/>
          <p:cNvCxnSpPr>
            <a:endCxn id="1051" idx="1"/>
          </p:cNvCxnSpPr>
          <p:nvPr/>
        </p:nvCxnSpPr>
        <p:spPr>
          <a:xfrm>
            <a:off x="4373025" y="1032250"/>
            <a:ext cx="666900" cy="37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87"/>
          <p:cNvCxnSpPr>
            <a:endCxn id="1052" idx="1"/>
          </p:cNvCxnSpPr>
          <p:nvPr/>
        </p:nvCxnSpPr>
        <p:spPr>
          <a:xfrm flipH="1" rot="10800000">
            <a:off x="4369725" y="3165275"/>
            <a:ext cx="517800" cy="26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1" name="Google Shape;1061;p87"/>
          <p:cNvSpPr txBox="1"/>
          <p:nvPr/>
        </p:nvSpPr>
        <p:spPr>
          <a:xfrm>
            <a:off x="-532025" y="3701875"/>
            <a:ext cx="333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Number of genes :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21,371</a:t>
            </a:r>
            <a:endParaRPr b="1" sz="1600"/>
          </a:p>
        </p:txBody>
      </p:sp>
      <p:sp>
        <p:nvSpPr>
          <p:cNvPr id="1062" name="Google Shape;1062;p87"/>
          <p:cNvSpPr txBox="1"/>
          <p:nvPr/>
        </p:nvSpPr>
        <p:spPr>
          <a:xfrm>
            <a:off x="-455075" y="2150425"/>
            <a:ext cx="3339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Clade : </a:t>
            </a:r>
            <a:r>
              <a:rPr b="1" lang="fr" sz="1600"/>
              <a:t>Archelosauria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10,514</a:t>
            </a:r>
            <a:r>
              <a:rPr lang="fr" sz="1600"/>
              <a:t> conserved HOGs</a:t>
            </a:r>
            <a:endParaRPr sz="1600"/>
          </a:p>
        </p:txBody>
      </p:sp>
      <p:sp>
        <p:nvSpPr>
          <p:cNvPr id="1063" name="Google Shape;1063;p87"/>
          <p:cNvSpPr txBox="1"/>
          <p:nvPr/>
        </p:nvSpPr>
        <p:spPr>
          <a:xfrm>
            <a:off x="830050" y="644600"/>
            <a:ext cx="14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</a:rPr>
              <a:t>Source: London zoo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064" name="Google Shape;1064;p87"/>
          <p:cNvSpPr txBox="1"/>
          <p:nvPr/>
        </p:nvSpPr>
        <p:spPr>
          <a:xfrm rot="-5400000">
            <a:off x="1741425" y="3846725"/>
            <a:ext cx="179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% of proteome</a:t>
            </a:r>
            <a:endParaRPr sz="1600"/>
          </a:p>
        </p:txBody>
      </p:sp>
      <p:sp>
        <p:nvSpPr>
          <p:cNvPr id="1065" name="Google Shape;1065;p87"/>
          <p:cNvSpPr txBox="1"/>
          <p:nvPr/>
        </p:nvSpPr>
        <p:spPr>
          <a:xfrm rot="-5400000">
            <a:off x="1436477" y="1678870"/>
            <a:ext cx="238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% of conserved HOGs</a:t>
            </a:r>
            <a:endParaRPr sz="1600"/>
          </a:p>
        </p:txBody>
      </p:sp>
      <p:sp>
        <p:nvSpPr>
          <p:cNvPr id="1066" name="Google Shape;1066;p87"/>
          <p:cNvSpPr txBox="1"/>
          <p:nvPr/>
        </p:nvSpPr>
        <p:spPr>
          <a:xfrm>
            <a:off x="2981600" y="1887725"/>
            <a:ext cx="25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67" name="Google Shape;1067;p87"/>
          <p:cNvSpPr txBox="1"/>
          <p:nvPr/>
        </p:nvSpPr>
        <p:spPr>
          <a:xfrm>
            <a:off x="2659773" y="594367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100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68" name="Google Shape;1068;p87"/>
          <p:cNvSpPr txBox="1"/>
          <p:nvPr/>
        </p:nvSpPr>
        <p:spPr>
          <a:xfrm>
            <a:off x="2759043" y="1377022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60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2759043" y="1805647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40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2759043" y="2238354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20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2895568" y="2657908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2" name="Google Shape;1072;p87"/>
          <p:cNvSpPr txBox="1"/>
          <p:nvPr/>
        </p:nvSpPr>
        <p:spPr>
          <a:xfrm>
            <a:off x="2764939" y="3077915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20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3" name="Google Shape;1073;p87"/>
          <p:cNvSpPr txBox="1"/>
          <p:nvPr/>
        </p:nvSpPr>
        <p:spPr>
          <a:xfrm>
            <a:off x="2764939" y="3501097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40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4" name="Google Shape;1074;p87"/>
          <p:cNvSpPr txBox="1"/>
          <p:nvPr/>
        </p:nvSpPr>
        <p:spPr>
          <a:xfrm>
            <a:off x="2764939" y="3943783"/>
            <a:ext cx="25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60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5" name="Google Shape;1075;p87"/>
          <p:cNvSpPr txBox="1"/>
          <p:nvPr/>
        </p:nvSpPr>
        <p:spPr>
          <a:xfrm>
            <a:off x="2764946" y="4380575"/>
            <a:ext cx="167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80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76" name="Google Shape;1076;p87"/>
          <p:cNvSpPr txBox="1"/>
          <p:nvPr/>
        </p:nvSpPr>
        <p:spPr>
          <a:xfrm>
            <a:off x="2635348" y="4778825"/>
            <a:ext cx="206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100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8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Simulation : completeness</a:t>
            </a:r>
            <a:endParaRPr b="1"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2" name="Google Shape;1082;p88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083" name="Google Shape;1083;p88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084" name="Google Shape;1084;p88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5" name="Google Shape;1085;p88"/>
          <p:cNvSpPr/>
          <p:nvPr/>
        </p:nvSpPr>
        <p:spPr>
          <a:xfrm>
            <a:off x="334575" y="876500"/>
            <a:ext cx="436200" cy="1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88"/>
          <p:cNvPicPr preferRelativeResize="0"/>
          <p:nvPr/>
        </p:nvPicPr>
        <p:blipFill rotWithShape="1">
          <a:blip r:embed="rId3">
            <a:alphaModFix/>
          </a:blip>
          <a:srcRect b="8343" l="1922" r="0" t="13750"/>
          <a:stretch/>
        </p:blipFill>
        <p:spPr>
          <a:xfrm>
            <a:off x="728250" y="1278425"/>
            <a:ext cx="7737050" cy="28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825" y="4232400"/>
            <a:ext cx="59924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8"/>
          <p:cNvSpPr txBox="1"/>
          <p:nvPr/>
        </p:nvSpPr>
        <p:spPr>
          <a:xfrm>
            <a:off x="728250" y="682174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Homo 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sapiens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89" name="Google Shape;1089;p88"/>
          <p:cNvSpPr txBox="1"/>
          <p:nvPr/>
        </p:nvSpPr>
        <p:spPr>
          <a:xfrm>
            <a:off x="1919360" y="691277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Drosophila melanogaster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90" name="Google Shape;1090;p88"/>
          <p:cNvSpPr txBox="1"/>
          <p:nvPr/>
        </p:nvSpPr>
        <p:spPr>
          <a:xfrm>
            <a:off x="3106308" y="674255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Arabidopsis thaliana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91" name="Google Shape;1091;p88"/>
          <p:cNvSpPr txBox="1"/>
          <p:nvPr/>
        </p:nvSpPr>
        <p:spPr>
          <a:xfrm>
            <a:off x="4596154" y="674255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Mytilus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coruscus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92" name="Google Shape;1092;p88"/>
          <p:cNvSpPr txBox="1"/>
          <p:nvPr/>
        </p:nvSpPr>
        <p:spPr>
          <a:xfrm>
            <a:off x="5795793" y="691280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Reticulomyxa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filosa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93" name="Google Shape;1093;p88"/>
          <p:cNvSpPr txBox="1"/>
          <p:nvPr/>
        </p:nvSpPr>
        <p:spPr>
          <a:xfrm>
            <a:off x="6986877" y="669632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Hibiscus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syriacus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094" name="Google Shape;1094;p88"/>
          <p:cNvSpPr txBox="1"/>
          <p:nvPr/>
        </p:nvSpPr>
        <p:spPr>
          <a:xfrm rot="-5400000">
            <a:off x="-656000" y="1629790"/>
            <a:ext cx="21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OMArk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Completeness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095" name="Google Shape;1095;p88"/>
          <p:cNvSpPr txBox="1"/>
          <p:nvPr/>
        </p:nvSpPr>
        <p:spPr>
          <a:xfrm rot="-5400000">
            <a:off x="-656000" y="2940430"/>
            <a:ext cx="21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BUSCO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Completeness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096" name="Google Shape;1096;p88"/>
          <p:cNvSpPr/>
          <p:nvPr/>
        </p:nvSpPr>
        <p:spPr>
          <a:xfrm>
            <a:off x="169700" y="2619750"/>
            <a:ext cx="8520600" cy="16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9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Simulation : erroneous sequences</a:t>
            </a:r>
            <a:endParaRPr b="1"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02" name="Google Shape;1102;p89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03" name="Google Shape;1103;p89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4" name="Google Shape;1104;p89"/>
          <p:cNvSpPr txBox="1"/>
          <p:nvPr/>
        </p:nvSpPr>
        <p:spPr>
          <a:xfrm>
            <a:off x="386525" y="835325"/>
            <a:ext cx="856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434343"/>
                </a:solidFill>
              </a:rPr>
              <a:t>Protocol :  </a:t>
            </a:r>
            <a:r>
              <a:rPr lang="fr" sz="1600">
                <a:solidFill>
                  <a:srgbClr val="434343"/>
                </a:solidFill>
              </a:rPr>
              <a:t>Add randomly generated sequences; by increments of 10% of its size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105" name="Google Shape;1105;p89"/>
          <p:cNvPicPr preferRelativeResize="0"/>
          <p:nvPr/>
        </p:nvPicPr>
        <p:blipFill rotWithShape="1">
          <a:blip r:embed="rId3">
            <a:alphaModFix/>
          </a:blip>
          <a:srcRect b="8393" l="1854" r="0" t="18303"/>
          <a:stretch/>
        </p:blipFill>
        <p:spPr>
          <a:xfrm>
            <a:off x="169800" y="1925725"/>
            <a:ext cx="8921749" cy="1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89"/>
          <p:cNvSpPr/>
          <p:nvPr/>
        </p:nvSpPr>
        <p:spPr>
          <a:xfrm>
            <a:off x="0" y="1508900"/>
            <a:ext cx="169800" cy="2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25" y="3787600"/>
            <a:ext cx="6895450" cy="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9"/>
          <p:cNvSpPr/>
          <p:nvPr/>
        </p:nvSpPr>
        <p:spPr>
          <a:xfrm>
            <a:off x="6555850" y="3814742"/>
            <a:ext cx="1386300" cy="74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9"/>
          <p:cNvSpPr txBox="1"/>
          <p:nvPr/>
        </p:nvSpPr>
        <p:spPr>
          <a:xfrm>
            <a:off x="309302" y="1291774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Homo 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sapiens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0" name="Google Shape;1110;p89"/>
          <p:cNvSpPr txBox="1"/>
          <p:nvPr/>
        </p:nvSpPr>
        <p:spPr>
          <a:xfrm>
            <a:off x="1716413" y="1300877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Drosophila melanogaster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1" name="Google Shape;1111;p89"/>
          <p:cNvSpPr txBox="1"/>
          <p:nvPr/>
        </p:nvSpPr>
        <p:spPr>
          <a:xfrm>
            <a:off x="3117286" y="1283855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Arabidopsis thaliana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2" name="Google Shape;1112;p89"/>
          <p:cNvSpPr txBox="1"/>
          <p:nvPr/>
        </p:nvSpPr>
        <p:spPr>
          <a:xfrm>
            <a:off x="4723357" y="1283855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Mytilus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coruscus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3" name="Google Shape;1113;p89"/>
          <p:cNvSpPr txBox="1"/>
          <p:nvPr/>
        </p:nvSpPr>
        <p:spPr>
          <a:xfrm>
            <a:off x="6259976" y="1281906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Reticulomyxa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filosa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4" name="Google Shape;1114;p89"/>
          <p:cNvSpPr txBox="1"/>
          <p:nvPr/>
        </p:nvSpPr>
        <p:spPr>
          <a:xfrm>
            <a:off x="7657498" y="1279232"/>
            <a:ext cx="16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Hibiscus</a:t>
            </a:r>
            <a:endParaRPr i="1" sz="15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solidFill>
                  <a:srgbClr val="595959"/>
                </a:solidFill>
              </a:rPr>
              <a:t>syriacus</a:t>
            </a:r>
            <a:endParaRPr i="1" sz="1500">
              <a:solidFill>
                <a:srgbClr val="595959"/>
              </a:solidFill>
            </a:endParaRPr>
          </a:p>
        </p:txBody>
      </p:sp>
      <p:sp>
        <p:nvSpPr>
          <p:cNvPr id="1115" name="Google Shape;1115;p89"/>
          <p:cNvSpPr txBox="1"/>
          <p:nvPr/>
        </p:nvSpPr>
        <p:spPr>
          <a:xfrm>
            <a:off x="1716425" y="3384871"/>
            <a:ext cx="612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Proportion of added random amino acid sequences 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116" name="Google Shape;1116;p89"/>
          <p:cNvSpPr txBox="1"/>
          <p:nvPr/>
        </p:nvSpPr>
        <p:spPr>
          <a:xfrm rot="-5400000">
            <a:off x="-1409528" y="2364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</a:rPr>
              <a:t>Consistency</a:t>
            </a:r>
            <a:endParaRPr/>
          </a:p>
        </p:txBody>
      </p:sp>
      <p:sp>
        <p:nvSpPr>
          <p:cNvPr id="1117" name="Google Shape;1117;p89"/>
          <p:cNvSpPr/>
          <p:nvPr/>
        </p:nvSpPr>
        <p:spPr>
          <a:xfrm>
            <a:off x="1893000" y="1261225"/>
            <a:ext cx="7251000" cy="22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0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Use-case : annotation comparison</a:t>
            </a:r>
            <a:endParaRPr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3" name="Google Shape;1123;p9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24" name="Google Shape;1124;p9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5" name="Google Shape;1125;p90"/>
          <p:cNvSpPr txBox="1"/>
          <p:nvPr/>
        </p:nvSpPr>
        <p:spPr>
          <a:xfrm>
            <a:off x="2491900" y="626724"/>
            <a:ext cx="423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Bumblebee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(</a:t>
            </a:r>
            <a:r>
              <a:rPr i="1" lang="fr" sz="1600">
                <a:solidFill>
                  <a:srgbClr val="000000"/>
                </a:solidFill>
              </a:rPr>
              <a:t>Bombus impatiens</a:t>
            </a:r>
            <a:r>
              <a:rPr lang="fr" sz="1600"/>
              <a:t>) </a:t>
            </a:r>
            <a:endParaRPr i="1" sz="1600"/>
          </a:p>
        </p:txBody>
      </p:sp>
      <p:sp>
        <p:nvSpPr>
          <p:cNvPr id="1126" name="Google Shape;1126;p90"/>
          <p:cNvSpPr txBox="1"/>
          <p:nvPr/>
        </p:nvSpPr>
        <p:spPr>
          <a:xfrm rot="442">
            <a:off x="288300" y="1402575"/>
            <a:ext cx="233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Ensembl Metazoa 52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15,896</a:t>
            </a:r>
            <a:r>
              <a:rPr lang="fr" sz="1800"/>
              <a:t> proteins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July 2022</a:t>
            </a:r>
            <a:endParaRPr sz="1800"/>
          </a:p>
        </p:txBody>
      </p:sp>
      <p:sp>
        <p:nvSpPr>
          <p:cNvPr id="1127" name="Google Shape;1127;p90"/>
          <p:cNvSpPr txBox="1"/>
          <p:nvPr/>
        </p:nvSpPr>
        <p:spPr>
          <a:xfrm>
            <a:off x="6346200" y="1331575"/>
            <a:ext cx="248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Ensembl Metazoa 53+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10,632</a:t>
            </a:r>
            <a:r>
              <a:rPr lang="fr" sz="1800"/>
              <a:t> proteins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Current</a:t>
            </a:r>
            <a:endParaRPr sz="1800"/>
          </a:p>
        </p:txBody>
      </p:sp>
      <p:sp>
        <p:nvSpPr>
          <p:cNvPr id="1128" name="Google Shape;1128;p90"/>
          <p:cNvSpPr txBox="1"/>
          <p:nvPr/>
        </p:nvSpPr>
        <p:spPr>
          <a:xfrm rot="-5400000">
            <a:off x="1908525" y="3920550"/>
            <a:ext cx="179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% of proteome</a:t>
            </a:r>
            <a:endParaRPr sz="1600"/>
          </a:p>
        </p:txBody>
      </p:sp>
      <p:sp>
        <p:nvSpPr>
          <p:cNvPr id="1129" name="Google Shape;1129;p90"/>
          <p:cNvSpPr txBox="1"/>
          <p:nvPr/>
        </p:nvSpPr>
        <p:spPr>
          <a:xfrm rot="-5400000">
            <a:off x="1686675" y="2029800"/>
            <a:ext cx="223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% of conserved HOGs</a:t>
            </a:r>
            <a:endParaRPr sz="1600"/>
          </a:p>
        </p:txBody>
      </p:sp>
      <p:pic>
        <p:nvPicPr>
          <p:cNvPr id="1130" name="Google Shape;1130;p90"/>
          <p:cNvPicPr preferRelativeResize="0"/>
          <p:nvPr/>
        </p:nvPicPr>
        <p:blipFill rotWithShape="1">
          <a:blip r:embed="rId3">
            <a:alphaModFix/>
          </a:blip>
          <a:srcRect b="0" l="6109" r="36897" t="0"/>
          <a:stretch/>
        </p:blipFill>
        <p:spPr>
          <a:xfrm>
            <a:off x="2998950" y="1215475"/>
            <a:ext cx="1386324" cy="39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90"/>
          <p:cNvPicPr preferRelativeResize="0"/>
          <p:nvPr/>
        </p:nvPicPr>
        <p:blipFill rotWithShape="1">
          <a:blip r:embed="rId4">
            <a:alphaModFix/>
          </a:blip>
          <a:srcRect b="0" l="4941" r="38065" t="0"/>
          <a:stretch/>
        </p:blipFill>
        <p:spPr>
          <a:xfrm>
            <a:off x="4598875" y="1226100"/>
            <a:ext cx="1386324" cy="39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75" y="2964488"/>
            <a:ext cx="1466051" cy="132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1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 on public proteomes</a:t>
            </a:r>
            <a:endParaRPr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8" name="Google Shape;1138;p9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39" name="Google Shape;1139;p9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0" name="Google Shape;1140;p91"/>
          <p:cNvSpPr txBox="1"/>
          <p:nvPr/>
        </p:nvSpPr>
        <p:spPr>
          <a:xfrm>
            <a:off x="584700" y="820475"/>
            <a:ext cx="7252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595959"/>
                </a:solidFill>
              </a:rPr>
              <a:t>Results on public data</a:t>
            </a:r>
            <a:r>
              <a:rPr lang="fr" sz="1600">
                <a:solidFill>
                  <a:srgbClr val="595959"/>
                </a:solidFill>
              </a:rPr>
              <a:t>: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>
                <a:solidFill>
                  <a:srgbClr val="595959"/>
                </a:solidFill>
              </a:rPr>
              <a:t>2,615 UniProt Reference proteomes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>
                <a:solidFill>
                  <a:srgbClr val="595959"/>
                </a:solidFill>
              </a:rPr>
              <a:t>1,751 Ensemb proteomes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>
                <a:solidFill>
                  <a:srgbClr val="595959"/>
                </a:solidFill>
              </a:rPr>
              <a:t>4,528 NCBI (Refseq-GenBank) proteomes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>
                <a:solidFill>
                  <a:srgbClr val="595959"/>
                </a:solidFill>
              </a:rPr>
              <a:t>User-uploaded proteomes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1141" name="Google Shape;1141;p91"/>
          <p:cNvSpPr txBox="1"/>
          <p:nvPr/>
        </p:nvSpPr>
        <p:spPr>
          <a:xfrm>
            <a:off x="-144925" y="3464150"/>
            <a:ext cx="59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https://omark.omabrowser.org/</a:t>
            </a:r>
            <a:endParaRPr sz="1800"/>
          </a:p>
        </p:txBody>
      </p:sp>
      <p:pic>
        <p:nvPicPr>
          <p:cNvPr id="1142" name="Google Shape;114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600" y="2734475"/>
            <a:ext cx="1607251" cy="15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2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Take-home messages</a:t>
            </a:r>
            <a:endParaRPr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8" name="Google Shape;1148;p9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49" name="Google Shape;1149;p9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0" name="Google Shape;1150;p92"/>
          <p:cNvSpPr txBox="1"/>
          <p:nvPr/>
        </p:nvSpPr>
        <p:spPr>
          <a:xfrm>
            <a:off x="501250" y="1063050"/>
            <a:ext cx="8154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Protein k-mers is an efficient way to compare protein-coding genes and gene set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They carry evolutionary and functional information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Mainly used for fast similarity search and sequence classification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Untapped potential for sequence analysis and global gene set comparisons ?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9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Take-home messages</a:t>
            </a:r>
            <a:endParaRPr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6" name="Google Shape;1156;p9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57" name="Google Shape;1157;p9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8" name="Google Shape;1158;p93"/>
          <p:cNvSpPr txBox="1"/>
          <p:nvPr/>
        </p:nvSpPr>
        <p:spPr>
          <a:xfrm>
            <a:off x="501250" y="1063050"/>
            <a:ext cx="8154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OMAmer combine a structured homology database and k-mer composition</a:t>
            </a:r>
            <a:r>
              <a:rPr lang="fr" sz="1700">
                <a:solidFill>
                  <a:schemeClr val="dk2"/>
                </a:solidFill>
              </a:rPr>
              <a:t> comparisons </a:t>
            </a:r>
            <a:r>
              <a:rPr lang="fr" sz="1700">
                <a:solidFill>
                  <a:schemeClr val="dk2"/>
                </a:solidFill>
              </a:rPr>
              <a:t>for fast mapping to gene family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❖"/>
            </a:pPr>
            <a:r>
              <a:rPr lang="fr" sz="1700">
                <a:solidFill>
                  <a:schemeClr val="dk2"/>
                </a:solidFill>
              </a:rPr>
              <a:t>Fast and accurate mapping allows :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➢"/>
            </a:pPr>
            <a:r>
              <a:rPr lang="fr" sz="1700">
                <a:solidFill>
                  <a:schemeClr val="dk2"/>
                </a:solidFill>
              </a:rPr>
              <a:t>Scaled-up orthology inference </a:t>
            </a:r>
            <a:endParaRPr sz="17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➢"/>
            </a:pPr>
            <a:r>
              <a:rPr lang="fr" sz="1700">
                <a:solidFill>
                  <a:schemeClr val="dk2"/>
                </a:solidFill>
              </a:rPr>
              <a:t>Whole proteome quality </a:t>
            </a:r>
            <a:r>
              <a:rPr lang="fr" sz="1700">
                <a:solidFill>
                  <a:schemeClr val="dk2"/>
                </a:solidFill>
              </a:rPr>
              <a:t>assessment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➢"/>
            </a:pPr>
            <a:r>
              <a:rPr lang="fr" sz="1700">
                <a:solidFill>
                  <a:schemeClr val="dk2"/>
                </a:solidFill>
              </a:rPr>
              <a:t>Species identification and gene structure evaluation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Usage of protein k-mers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" name="Google Shape;244;p40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45" name="Google Shape;245;p40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7" name="Google Shape;247;p40"/>
          <p:cNvSpPr txBox="1"/>
          <p:nvPr/>
        </p:nvSpPr>
        <p:spPr>
          <a:xfrm>
            <a:off x="406425" y="978700"/>
            <a:ext cx="85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MVLSPADKTNVKAAWGKVGAHAGEYGAEALERMFLSFPTTKTYFPHFDLSHGSAQVKGHG</a:t>
            </a: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KKVADALT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391090" y="1207337"/>
            <a:ext cx="10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MVLSPAD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56254" y="1388071"/>
            <a:ext cx="12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VLSPADK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685040" y="1590242"/>
            <a:ext cx="12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LSPADKT</a:t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1112725" y="1634498"/>
            <a:ext cx="38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62" y="2727700"/>
            <a:ext cx="5689475" cy="15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767075" y="2351800"/>
            <a:ext cx="674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First used in “protein </a:t>
            </a:r>
            <a:r>
              <a:rPr lang="fr" sz="1600">
                <a:solidFill>
                  <a:schemeClr val="dk2"/>
                </a:solidFill>
              </a:rPr>
              <a:t>sequencing”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4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B539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Acknowledgements</a:t>
            </a:r>
            <a:endParaRPr>
              <a:solidFill>
                <a:srgbClr val="0B539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857"/>
              <a:buFont typeface="Arial"/>
              <a:buNone/>
            </a:pPr>
            <a:r>
              <a:t/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64" name="Google Shape;11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4" y="1046976"/>
            <a:ext cx="4138051" cy="3333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5" name="Google Shape;116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7300" y="810675"/>
            <a:ext cx="1618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887" y="1499200"/>
            <a:ext cx="14840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94"/>
          <p:cNvSpPr txBox="1"/>
          <p:nvPr/>
        </p:nvSpPr>
        <p:spPr>
          <a:xfrm>
            <a:off x="7031700" y="2066712"/>
            <a:ext cx="2112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95959"/>
                </a:solidFill>
              </a:rPr>
              <a:t>Christophe Dessimoz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95959"/>
                </a:solidFill>
              </a:rPr>
              <a:t>Natasha Glover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</a:rPr>
              <a:t>Victor Rossier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Alex Warwick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595959"/>
                </a:solidFill>
              </a:rPr>
              <a:t>Sina Majidian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2"/>
                </a:solidFill>
              </a:rPr>
              <a:t>David Moi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Silvia Prieto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Stefano Pascarelli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95959"/>
                </a:solidFill>
              </a:rPr>
              <a:t>Irene Julca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1168" name="Google Shape;1168;p94"/>
          <p:cNvPicPr preferRelativeResize="0"/>
          <p:nvPr/>
        </p:nvPicPr>
        <p:blipFill rotWithShape="1">
          <a:blip r:embed="rId6">
            <a:alphaModFix/>
          </a:blip>
          <a:srcRect b="0" l="9692" r="26458" t="0"/>
          <a:stretch/>
        </p:blipFill>
        <p:spPr>
          <a:xfrm>
            <a:off x="4941000" y="1762052"/>
            <a:ext cx="738379" cy="87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94"/>
          <p:cNvPicPr preferRelativeResize="0"/>
          <p:nvPr/>
        </p:nvPicPr>
        <p:blipFill rotWithShape="1">
          <a:blip r:embed="rId7">
            <a:alphaModFix/>
          </a:blip>
          <a:srcRect b="0" l="18041" r="19010" t="17067"/>
          <a:stretch/>
        </p:blipFill>
        <p:spPr>
          <a:xfrm>
            <a:off x="6083096" y="1712350"/>
            <a:ext cx="661054" cy="8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4"/>
          <p:cNvPicPr preferRelativeResize="0"/>
          <p:nvPr/>
        </p:nvPicPr>
        <p:blipFill rotWithShape="1">
          <a:blip r:embed="rId8">
            <a:alphaModFix/>
          </a:blip>
          <a:srcRect b="51462" l="38973" r="35985" t="16079"/>
          <a:stretch/>
        </p:blipFill>
        <p:spPr>
          <a:xfrm>
            <a:off x="6044438" y="2862188"/>
            <a:ext cx="738376" cy="717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171" name="Google Shape;1171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6210" y="2812849"/>
            <a:ext cx="547965" cy="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1603" y="796363"/>
            <a:ext cx="1111525" cy="60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46580" y="4375490"/>
            <a:ext cx="882575" cy="3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4147" y="4375500"/>
            <a:ext cx="905128" cy="3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4"/>
          <p:cNvSpPr/>
          <p:nvPr/>
        </p:nvSpPr>
        <p:spPr>
          <a:xfrm>
            <a:off x="4500000" y="687450"/>
            <a:ext cx="4571100" cy="346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95"/>
          <p:cNvSpPr txBox="1"/>
          <p:nvPr>
            <p:ph type="title"/>
          </p:nvPr>
        </p:nvSpPr>
        <p:spPr>
          <a:xfrm>
            <a:off x="356484" y="1996440"/>
            <a:ext cx="3209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fr">
                <a:solidFill>
                  <a:srgbClr val="999999"/>
                </a:solidFill>
              </a:rPr>
              <a:t>thank you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181" name="Google Shape;1181;p95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May 2021</a:t>
            </a:r>
            <a:endParaRPr/>
          </a:p>
        </p:txBody>
      </p:sp>
      <p:sp>
        <p:nvSpPr>
          <p:cNvPr id="1182" name="Google Shape;1182;p95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6"/>
          <p:cNvSpPr txBox="1"/>
          <p:nvPr/>
        </p:nvSpPr>
        <p:spPr>
          <a:xfrm>
            <a:off x="1173000" y="1678950"/>
            <a:ext cx="679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</a:t>
            </a:r>
            <a:r>
              <a:rPr b="1" lang="fr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slides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7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“P-values” in OMAmer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93" name="Google Shape;1193;p97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1194" name="Google Shape;1194;p97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1195" name="Google Shape;1195;p97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96" name="Google Shape;1196;p97"/>
          <p:cNvSpPr txBox="1"/>
          <p:nvPr/>
        </p:nvSpPr>
        <p:spPr>
          <a:xfrm>
            <a:off x="4613375" y="4646325"/>
            <a:ext cx="45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3"/>
              </a:rPr>
              <a:t>https://github.com/DessimozLab/omamer</a:t>
            </a:r>
            <a:endParaRPr/>
          </a:p>
        </p:txBody>
      </p:sp>
      <p:sp>
        <p:nvSpPr>
          <p:cNvPr id="1197" name="Google Shape;1197;p97"/>
          <p:cNvSpPr txBox="1"/>
          <p:nvPr/>
        </p:nvSpPr>
        <p:spPr>
          <a:xfrm>
            <a:off x="495550" y="1061575"/>
            <a:ext cx="80322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Probability of having </a:t>
            </a:r>
            <a:r>
              <a:rPr i="1" lang="fr" sz="1600">
                <a:solidFill>
                  <a:schemeClr val="dk2"/>
                </a:solidFill>
              </a:rPr>
              <a:t>n </a:t>
            </a:r>
            <a:r>
              <a:rPr lang="fr" sz="1600">
                <a:solidFill>
                  <a:schemeClr val="dk2"/>
                </a:solidFill>
              </a:rPr>
              <a:t>matches to a HOG at random depends on 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fr" sz="1600">
                <a:solidFill>
                  <a:schemeClr val="dk2"/>
                </a:solidFill>
              </a:rPr>
              <a:t>The number of k-mers in a HOG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fr" sz="1600">
                <a:solidFill>
                  <a:schemeClr val="dk2"/>
                </a:solidFill>
              </a:rPr>
              <a:t>The frequencies of these k-mers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Modeled as a drawing with replacement problem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b="1" lang="fr" sz="1600">
                <a:solidFill>
                  <a:schemeClr val="dk2"/>
                </a:solidFill>
              </a:rPr>
              <a:t>What is the probability of n hits to a HOG given q (number of unique k-mers in the query) trials ?</a:t>
            </a:r>
            <a:endParaRPr b="1"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b="1" lang="fr" sz="1600">
                <a:solidFill>
                  <a:schemeClr val="dk2"/>
                </a:solidFill>
              </a:rPr>
              <a:t>Success </a:t>
            </a:r>
            <a:r>
              <a:rPr lang="fr" sz="1600">
                <a:solidFill>
                  <a:schemeClr val="dk2"/>
                </a:solidFill>
              </a:rPr>
              <a:t>: drawing a k-mer that belongs to the target HOG in the database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i="1" lang="fr" sz="1600">
                <a:solidFill>
                  <a:schemeClr val="dk2"/>
                </a:solidFill>
              </a:rPr>
              <a:t>p</a:t>
            </a:r>
            <a:r>
              <a:rPr lang="fr" sz="1600">
                <a:solidFill>
                  <a:schemeClr val="dk2"/>
                </a:solidFill>
              </a:rPr>
              <a:t> sampled from the binomial distribution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90000"/>
                </a:solidFill>
              </a:rPr>
              <a:t>Assumption 1 </a:t>
            </a:r>
            <a:r>
              <a:rPr lang="fr" sz="1600">
                <a:solidFill>
                  <a:schemeClr val="dk2"/>
                </a:solidFill>
              </a:rPr>
              <a:t>: k-mers are independants (</a:t>
            </a:r>
            <a:r>
              <a:rPr b="1" lang="fr" sz="1600">
                <a:solidFill>
                  <a:schemeClr val="dk2"/>
                </a:solidFill>
              </a:rPr>
              <a:t>╳</a:t>
            </a:r>
            <a:r>
              <a:rPr lang="fr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90000"/>
                </a:solidFill>
              </a:rPr>
              <a:t>Assumption 2 </a:t>
            </a:r>
            <a:r>
              <a:rPr lang="fr" sz="1600">
                <a:solidFill>
                  <a:schemeClr val="dk2"/>
                </a:solidFill>
              </a:rPr>
              <a:t>: a same k-mer can be found twice </a:t>
            </a:r>
            <a:r>
              <a:rPr i="1" lang="fr" sz="1600">
                <a:solidFill>
                  <a:schemeClr val="dk2"/>
                </a:solidFill>
              </a:rPr>
              <a:t>(but is q really small)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Usage of protein k-mers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" name="Google Shape;259;p41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406425" y="978700"/>
            <a:ext cx="85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entury Gothic"/>
                <a:ea typeface="Century Gothic"/>
                <a:cs typeface="Century Gothic"/>
                <a:sym typeface="Century Gothic"/>
              </a:rPr>
              <a:t>MVLSPADKTNVKAAWGKVGAHAGEYGAEALERMFLSFPTTKTYFPHFDLSHGSAQVKGHGKKVADALT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391090" y="1207337"/>
            <a:ext cx="10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MVLSPAD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556254" y="1388071"/>
            <a:ext cx="12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VLSPADK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685040" y="1590242"/>
            <a:ext cx="12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LSPADKT</a:t>
            </a: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1112725" y="1634498"/>
            <a:ext cx="38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490550" y="2456400"/>
            <a:ext cx="38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776700" y="2351800"/>
            <a:ext cx="307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Alignement-free </a:t>
            </a:r>
            <a:endParaRPr sz="19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sequence comparisons</a:t>
            </a:r>
            <a:endParaRPr sz="19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556250" y="3188900"/>
            <a:ext cx="381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Fast sequence similarity search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Protein clustering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Sequence similarity estimation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5127850" y="2456400"/>
            <a:ext cx="307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Metagenomic applications</a:t>
            </a:r>
            <a:endParaRPr sz="19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4856650" y="3188900"/>
            <a:ext cx="381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Species classification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fr" sz="1600">
                <a:solidFill>
                  <a:schemeClr val="dk2"/>
                </a:solidFill>
              </a:rPr>
              <a:t>Open Reading Frame identification (in reads)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 in protein k-mers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7" name="Google Shape;277;p42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78" name="Google Shape;278;p42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80" name="Google Shape;280;p42"/>
          <p:cNvGraphicFramePr/>
          <p:nvPr/>
        </p:nvGraphicFramePr>
        <p:xfrm>
          <a:off x="268100" y="106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{060FA27C-723E-4419-A3DE-0C9713E2AD4F}</a:tableStyleId>
              </a:tblPr>
              <a:tblGrid>
                <a:gridCol w="1216125"/>
                <a:gridCol w="1216125"/>
                <a:gridCol w="12161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3F3F3"/>
                          </a:solidFill>
                        </a:rPr>
                        <a:t>k (protein)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3F3F3"/>
                          </a:solidFill>
                        </a:rPr>
                        <a:t>Number of mers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3F3F3"/>
                          </a:solidFill>
                        </a:rPr>
                        <a:t> Eq in nucleotide k</a:t>
                      </a:r>
                      <a:endParaRPr b="1" sz="1000">
                        <a:solidFill>
                          <a:srgbClr val="F3F3F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4,00E+02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8,00E+03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1,60E+05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3,20E+06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6,40E+07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1,28E+09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16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2,56E+10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9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5,12E+11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1,02E+13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22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2,05E+14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24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4,10E+15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26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8,19E+16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7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1,64E+18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3,28E+19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33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281" name="Google Shape;281;p42"/>
          <p:cNvSpPr txBox="1"/>
          <p:nvPr/>
        </p:nvSpPr>
        <p:spPr>
          <a:xfrm>
            <a:off x="4066100" y="1370150"/>
            <a:ext cx="498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baseline="30000" i="1" lang="fr" sz="27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fr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≃ 4 </a:t>
            </a:r>
            <a:r>
              <a:rPr baseline="30000" lang="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2.16</a:t>
            </a:r>
            <a:r>
              <a:rPr baseline="30000" i="1" lang="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baseline="30000" lang="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0</a:t>
            </a:r>
            <a:endParaRPr baseline="30000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4000100" y="2883438"/>
            <a:ext cx="5117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</a:rPr>
              <a:t>More efficient than using CDS kmers (</a:t>
            </a:r>
            <a:r>
              <a:rPr lang="fr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</a:t>
            </a:r>
            <a:r>
              <a:rPr baseline="30000" lang="fr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aseline="30000" i="1" lang="fr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i="1" lang="fr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br>
              <a:rPr i="1" lang="fr" sz="17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1" sz="17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</a:rPr>
              <a:t>One can use reduced alphabets to reduce it more…!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5815197" y="1615400"/>
            <a:ext cx="189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≃ 4 </a:t>
            </a:r>
            <a:r>
              <a:rPr baseline="30000" lang="fr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2.16</a:t>
            </a:r>
            <a:r>
              <a:rPr baseline="30000" i="1" lang="fr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baseline="30000" lang="fr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aseline="30000" sz="24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4206400" y="1120300"/>
            <a:ext cx="49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Number of possible kmers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56483" y="408491"/>
            <a:ext cx="84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fr">
                <a:solidFill>
                  <a:srgbClr val="1C458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Reduced alphabet</a:t>
            </a:r>
            <a:endParaRPr b="1">
              <a:solidFill>
                <a:srgbClr val="1C458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0" name="Google Shape;290;p43"/>
          <p:cNvSpPr txBox="1"/>
          <p:nvPr>
            <p:ph idx="10" type="dt"/>
          </p:nvPr>
        </p:nvSpPr>
        <p:spPr>
          <a:xfrm>
            <a:off x="359339" y="4564505"/>
            <a:ext cx="221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June 2025</a:t>
            </a:r>
            <a:endParaRPr/>
          </a:p>
        </p:txBody>
      </p:sp>
      <p:sp>
        <p:nvSpPr>
          <p:cNvPr id="291" name="Google Shape;291;p43"/>
          <p:cNvSpPr txBox="1"/>
          <p:nvPr>
            <p:ph idx="11" type="ftr"/>
          </p:nvPr>
        </p:nvSpPr>
        <p:spPr>
          <a:xfrm>
            <a:off x="2703635" y="4564505"/>
            <a:ext cx="221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Protein k-mers</a:t>
            </a:r>
            <a:endParaRPr/>
          </a:p>
        </p:txBody>
      </p:sp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7901609" y="4564505"/>
            <a:ext cx="885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3" name="Google Shape;293;p43"/>
          <p:cNvSpPr txBox="1"/>
          <p:nvPr/>
        </p:nvSpPr>
        <p:spPr>
          <a:xfrm>
            <a:off x="4900250" y="2968225"/>
            <a:ext cx="37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173" y="529900"/>
            <a:ext cx="5888527" cy="39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194625" y="1160175"/>
            <a:ext cx="356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Reducing </a:t>
            </a:r>
            <a:r>
              <a:rPr lang="fr" sz="1500">
                <a:solidFill>
                  <a:schemeClr val="dk2"/>
                </a:solidFill>
              </a:rPr>
              <a:t>the amino-acid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alphabet using physico-chemical properties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3711050" y="4391825"/>
            <a:ext cx="47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Solis, 2015. Amino acid alphabet reduction contact interactions in proteins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94625" y="2455575"/>
            <a:ext cx="356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Many reduction methods exist leading to different alphabet size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Shown here: preserving long-range contact information in protein fold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638" y="658138"/>
            <a:ext cx="495300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3765425" y="3401000"/>
            <a:ext cx="48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Chang et al, 2023 Snekmer:  protein </a:t>
            </a:r>
            <a:r>
              <a:rPr lang="fr" sz="1000">
                <a:solidFill>
                  <a:schemeClr val="dk2"/>
                </a:solidFill>
              </a:rPr>
              <a:t>sequence </a:t>
            </a:r>
            <a:r>
              <a:rPr lang="fr" sz="1000">
                <a:solidFill>
                  <a:schemeClr val="dk2"/>
                </a:solidFill>
              </a:rPr>
              <a:t>fingerprinting amino acid recoding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_1">
  <a:themeElements>
    <a:clrScheme name="WCS">
      <a:dk1>
        <a:srgbClr val="000000"/>
      </a:dk1>
      <a:lt1>
        <a:srgbClr val="FFFFFF"/>
      </a:lt1>
      <a:dk2>
        <a:srgbClr val="009BB2"/>
      </a:dk2>
      <a:lt2>
        <a:srgbClr val="E91E63"/>
      </a:lt2>
      <a:accent1>
        <a:srgbClr val="2A512C"/>
      </a:accent1>
      <a:accent2>
        <a:srgbClr val="C91D1D"/>
      </a:accent2>
      <a:accent3>
        <a:srgbClr val="006171"/>
      </a:accent3>
      <a:accent4>
        <a:srgbClr val="FEC300"/>
      </a:accent4>
      <a:accent5>
        <a:srgbClr val="80C34B"/>
      </a:accent5>
      <a:accent6>
        <a:srgbClr val="9C27B2"/>
      </a:accent6>
      <a:hlink>
        <a:srgbClr val="F027B2"/>
      </a:hlink>
      <a:folHlink>
        <a:srgbClr val="F07F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